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257" r:id="rId2"/>
    <p:sldId id="318" r:id="rId3"/>
    <p:sldId id="294" r:id="rId4"/>
    <p:sldId id="268" r:id="rId5"/>
    <p:sldId id="314" r:id="rId6"/>
    <p:sldId id="320" r:id="rId7"/>
    <p:sldId id="274" r:id="rId8"/>
    <p:sldId id="323" r:id="rId9"/>
    <p:sldId id="316" r:id="rId10"/>
    <p:sldId id="322" r:id="rId11"/>
    <p:sldId id="324" r:id="rId12"/>
    <p:sldId id="326" r:id="rId13"/>
    <p:sldId id="325" r:id="rId14"/>
    <p:sldId id="272" r:id="rId15"/>
    <p:sldId id="319" r:id="rId16"/>
    <p:sldId id="310" r:id="rId17"/>
    <p:sldId id="312" r:id="rId18"/>
    <p:sldId id="279" r:id="rId19"/>
    <p:sldId id="321" r:id="rId20"/>
    <p:sldId id="278" r:id="rId21"/>
    <p:sldId id="277" r:id="rId22"/>
    <p:sldId id="317" r:id="rId23"/>
    <p:sldId id="281" r:id="rId24"/>
    <p:sldId id="280" r:id="rId25"/>
    <p:sldId id="282" r:id="rId26"/>
    <p:sldId id="286" r:id="rId27"/>
    <p:sldId id="292" r:id="rId28"/>
    <p:sldId id="327" r:id="rId29"/>
    <p:sldId id="289" r:id="rId30"/>
    <p:sldId id="329" r:id="rId31"/>
    <p:sldId id="269" r:id="rId32"/>
    <p:sldId id="330" r:id="rId33"/>
    <p:sldId id="328" r:id="rId3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E60"/>
    <a:srgbClr val="1D4A5F"/>
    <a:srgbClr val="194A5F"/>
    <a:srgbClr val="154E63"/>
    <a:srgbClr val="7198A5"/>
    <a:srgbClr val="184E62"/>
    <a:srgbClr val="658DBE"/>
    <a:srgbClr val="175160"/>
    <a:srgbClr val="1B4D60"/>
    <a:srgbClr val="E98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Franklin Gothic Medium Cond" panose="020B0606030402020204" pitchFamily="34" charset="0"/>
              </a:rPr>
              <a:t>Доходы и расходы бюджета в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2021</a:t>
            </a:r>
            <a:r>
              <a:rPr lang="ru-RU" sz="2400" dirty="0">
                <a:latin typeface="Franklin Gothic Medium Cond" panose="020B0606030402020204" pitchFamily="34" charset="0"/>
              </a:rPr>
              <a:t> </a:t>
            </a:r>
            <a:r>
              <a:rPr lang="ru-RU" dirty="0">
                <a:latin typeface="Franklin Gothic Medium Cond" panose="020B0606030402020204" pitchFamily="34" charset="0"/>
              </a:rPr>
              <a:t>году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514906421864379E-2"/>
          <c:y val="0.12509817913385823"/>
          <c:w val="0.91163497476263122"/>
          <c:h val="0.70464148622047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CDC-4B9D-90BF-9B39D150156D}"/>
              </c:ext>
            </c:extLst>
          </c:dPt>
          <c:dLbls>
            <c:dLbl>
              <c:idx val="0"/>
              <c:layout>
                <c:manualLayout>
                  <c:x val="2.035130697054844E-2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DC-4B9D-90BF-9B39D150156D}"/>
                </c:ext>
              </c:extLst>
            </c:dLbl>
            <c:dLbl>
              <c:idx val="1"/>
              <c:layout>
                <c:manualLayout>
                  <c:x val="2.7751782232565917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DC-4B9D-90BF-9B39D15015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866.6</c:v>
                </c:pt>
                <c:pt idx="1">
                  <c:v>897.8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DC-4B9D-90BF-9B39D15015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9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CDC-4B9D-90BF-9B39D150156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FCDC-4B9D-90BF-9B39D150156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DC-4B9D-90BF-9B39D150156D}"/>
                </c:ext>
              </c:extLst>
            </c:dLbl>
            <c:dLbl>
              <c:idx val="1"/>
              <c:layout>
                <c:manualLayout>
                  <c:x val="2.035130697054844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DC-4B9D-90BF-9B39D15015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9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31.2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DC-4B9D-90BF-9B39D1501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2867648"/>
        <c:axId val="197114720"/>
        <c:axId val="0"/>
      </c:bar3DChart>
      <c:catAx>
        <c:axId val="352867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7114720"/>
        <c:crosses val="autoZero"/>
        <c:auto val="1"/>
        <c:lblAlgn val="ctr"/>
        <c:lblOffset val="100"/>
        <c:noMultiLvlLbl val="0"/>
      </c:catAx>
      <c:valAx>
        <c:axId val="1971147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86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pP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Источники доходов бюджета, </a:t>
            </a:r>
            <a:r>
              <a:rPr lang="ru-RU" sz="200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млн.руб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.</a:t>
            </a:r>
          </a:p>
        </c:rich>
      </c:tx>
      <c:layout>
        <c:manualLayout>
          <c:xMode val="edge"/>
          <c:yMode val="edge"/>
          <c:x val="0.15381758530183728"/>
          <c:y val="1.07808199874704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5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0057694364602235"/>
          <c:w val="1"/>
          <c:h val="0.761844242125984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explosion val="6"/>
          <c:dPt>
            <c:idx val="0"/>
            <c:bubble3D val="0"/>
            <c:explosion val="5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B0-4CFA-9727-B51870116812}"/>
              </c:ext>
            </c:extLst>
          </c:dPt>
          <c:dPt>
            <c:idx val="1"/>
            <c:bubble3D val="0"/>
            <c:explosion val="1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1B0-4CFA-9727-B51870116812}"/>
              </c:ext>
            </c:extLst>
          </c:dPt>
          <c:dPt>
            <c:idx val="2"/>
            <c:bubble3D val="0"/>
            <c:explosion val="3"/>
            <c:spPr>
              <a:solidFill>
                <a:schemeClr val="accent5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1B0-4CFA-9727-B51870116812}"/>
              </c:ext>
            </c:extLst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1B0-4CFA-9727-B51870116812}"/>
              </c:ext>
            </c:extLst>
          </c:dPt>
          <c:dLbls>
            <c:dLbl>
              <c:idx val="0"/>
              <c:layout>
                <c:manualLayout>
                  <c:x val="-3.6099901574803146E-2"/>
                  <c:y val="-0.30830980094346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B0-4CFA-9727-B51870116812}"/>
                </c:ext>
              </c:extLst>
            </c:dLbl>
            <c:dLbl>
              <c:idx val="1"/>
              <c:layout>
                <c:manualLayout>
                  <c:x val="0.2114870406824147"/>
                  <c:y val="3.7223795572585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B0-4CFA-9727-B51870116812}"/>
                </c:ext>
              </c:extLst>
            </c:dLbl>
            <c:dLbl>
              <c:idx val="2"/>
              <c:layout>
                <c:manualLayout>
                  <c:x val="-0.1062001312335958"/>
                  <c:y val="-0.13922270836599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B0-4CFA-9727-B51870116812}"/>
                </c:ext>
              </c:extLst>
            </c:dLbl>
            <c:dLbl>
              <c:idx val="3"/>
              <c:layout>
                <c:manualLayout>
                  <c:x val="-0.1876971784776903"/>
                  <c:y val="-0.21986249076179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B0-4CFA-9727-B518701168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nklin Gothic Medium Cond" panose="020B060603040202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  <c:pt idx="3">
                  <c:v>Фонд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</c:v>
                </c:pt>
                <c:pt idx="1">
                  <c:v>556.20000000000005</c:v>
                </c:pt>
                <c:pt idx="2">
                  <c:v>110.6</c:v>
                </c:pt>
                <c:pt idx="3">
                  <c:v>71.2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B0-4CFA-9727-B51870116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Контракты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5228802921373966E-2"/>
          <c:y val="0.17021291327336291"/>
          <c:w val="0.91024499863938413"/>
          <c:h val="0.55386926884659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контрактов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</c:v>
                </c:pt>
                <c:pt idx="1">
                  <c:v>26</c:v>
                </c:pt>
                <c:pt idx="2">
                  <c:v>45</c:v>
                </c:pt>
                <c:pt idx="3">
                  <c:v>26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7-4E74-8FCA-DD5CEE75AD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Сумма (млн. руб.)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>
                <c:manualLayout>
                  <c:x val="0"/>
                  <c:y val="-5.6528273780821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2D-4F83-B298-82996C292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4.4000000000000004</c:v>
                </c:pt>
                <c:pt idx="1">
                  <c:v>9.3000000000000007</c:v>
                </c:pt>
                <c:pt idx="2">
                  <c:v>18.899999999999999</c:v>
                </c:pt>
                <c:pt idx="3">
                  <c:v>143.30000000000001</c:v>
                </c:pt>
                <c:pt idx="4">
                  <c:v>188.5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37-4E74-8FCA-DD5CEE75A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2562480"/>
        <c:axId val="362563040"/>
      </c:barChart>
      <c:catAx>
        <c:axId val="36256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563040"/>
        <c:crosses val="autoZero"/>
        <c:auto val="1"/>
        <c:lblAlgn val="ctr"/>
        <c:lblOffset val="100"/>
        <c:noMultiLvlLbl val="0"/>
      </c:catAx>
      <c:valAx>
        <c:axId val="36256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56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381809428582"/>
          <c:y val="9.2800897318912653E-2"/>
          <c:w val="0.53923704244501935"/>
          <c:h val="0.7447975323729901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9050"/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658DBE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0FA7-4CAF-B99F-EFD7ABCA9532}"/>
              </c:ext>
            </c:extLst>
          </c:dPt>
          <c:dPt>
            <c:idx val="1"/>
            <c:bubble3D val="0"/>
            <c:spPr>
              <a:solidFill>
                <a:srgbClr val="D75502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/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0FA7-4CAF-B99F-EFD7ABCA9532}"/>
              </c:ext>
            </c:extLst>
          </c:dPt>
          <c:dPt>
            <c:idx val="2"/>
            <c:bubble3D val="0"/>
            <c:spPr>
              <a:solidFill>
                <a:srgbClr val="BFB81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0FA7-4CAF-B99F-EFD7ABCA9532}"/>
              </c:ext>
            </c:extLst>
          </c:dPt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126</c:v>
                </c:pt>
                <c:pt idx="1">
                  <c:v>20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A7-4CAF-B99F-EFD7ABCA9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0"/>
        <c:holeSize val="5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1">
              <a:lumMod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19696322946519"/>
          <c:y val="6.6397085942639003E-2"/>
          <c:w val="0.71980303677053481"/>
          <c:h val="0.867205828114722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6.2748404835909169E-2"/>
                  <c:y val="-1.2072197444116183E-2"/>
                </c:manualLayout>
              </c:layout>
              <c:tx>
                <c:rich>
                  <a:bodyPr/>
                  <a:lstStyle/>
                  <a:p>
                    <a:fld id="{B1B856E7-A3CA-4084-90C0-083892241C54}" type="VALUE">
                      <a:rPr lang="en-US">
                        <a:solidFill>
                          <a:schemeClr val="accent1">
                            <a:lumMod val="25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82748948106594"/>
                      <c:h val="0.184221732997212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E14-49F9-A461-DAB4D918B482}"/>
                </c:ext>
              </c:extLst>
            </c:dLbl>
            <c:dLbl>
              <c:idx val="1"/>
              <c:layout>
                <c:manualLayout>
                  <c:x val="-0.2452382767241905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37384393357316"/>
                      <c:h val="0.184221732997212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14-49F9-A461-DAB4D918B482}"/>
                </c:ext>
              </c:extLst>
            </c:dLbl>
            <c:dLbl>
              <c:idx val="2"/>
              <c:layout>
                <c:manualLayout>
                  <c:x val="-0.35495050511210036"/>
                  <c:y val="-5.533026577224745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657103075390778"/>
                      <c:h val="0.184221732997212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E14-49F9-A461-DAB4D918B482}"/>
                </c:ext>
              </c:extLst>
            </c:dLbl>
            <c:dLbl>
              <c:idx val="3"/>
              <c:layout>
                <c:manualLayout>
                  <c:x val="-0.29686769518466571"/>
                  <c:y val="-2.766513288612372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4566538610078"/>
                      <c:h val="0.184221732997212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14-49F9-A461-DAB4D918B482}"/>
                </c:ext>
              </c:extLst>
            </c:dLbl>
            <c:dLbl>
              <c:idx val="4"/>
              <c:layout>
                <c:manualLayout>
                  <c:x val="-0.24846535357847024"/>
                  <c:y val="-6.9162832215309313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46655283858771"/>
                      <c:h val="0.184221732997212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E14-49F9-A461-DAB4D918B4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1674</c:v>
                </c:pt>
                <c:pt idx="1">
                  <c:v>1723</c:v>
                </c:pt>
                <c:pt idx="2">
                  <c:v>1759</c:v>
                </c:pt>
                <c:pt idx="3">
                  <c:v>1763</c:v>
                </c:pt>
                <c:pt idx="4">
                  <c:v>1792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14-49F9-A461-DAB4D918B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axId val="353676688"/>
        <c:axId val="352157936"/>
      </c:barChart>
      <c:catAx>
        <c:axId val="353676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157936"/>
        <c:crosses val="autoZero"/>
        <c:auto val="1"/>
        <c:lblAlgn val="ctr"/>
        <c:lblOffset val="100"/>
        <c:noMultiLvlLbl val="0"/>
      </c:catAx>
      <c:valAx>
        <c:axId val="3521579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5367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2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83333333333333"/>
          <c:y val="1.8749999999999999E-2"/>
          <c:w val="0.82916666666666672"/>
          <c:h val="0.806250000000000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explosion val="3"/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 prstMaterial="softEdge"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1-8800-4592-994A-F3FB99B4ED75}"/>
              </c:ext>
            </c:extLst>
          </c:dPt>
          <c:dPt>
            <c:idx val="1"/>
            <c:bubble3D val="0"/>
            <c:spPr>
              <a:solidFill>
                <a:schemeClr val="accent1">
                  <a:lumMod val="9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8800-4592-994A-F3FB99B4ED75}"/>
              </c:ext>
            </c:extLst>
          </c:dPt>
          <c:dLbls>
            <c:dLbl>
              <c:idx val="0"/>
              <c:layout>
                <c:manualLayout>
                  <c:x val="-0.26016585732925263"/>
                  <c:y val="0.129653953669776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800-4592-994A-F3FB99B4ED75}"/>
                </c:ext>
              </c:extLst>
            </c:dLbl>
            <c:dLbl>
              <c:idx val="1"/>
              <c:layout>
                <c:manualLayout>
                  <c:x val="0.19742286358025635"/>
                  <c:y val="-0.26078780880301639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800-4592-994A-F3FB99B4ED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00-4592-994A-F3FB99B4E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0.81136</cdr:x>
      <cdr:y>0.64531</cdr:y>
    </cdr:from>
    <cdr:to>
      <cdr:x>0.81136</cdr:x>
      <cdr:y>0.99874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DBCD1B0D-D342-4414-B11D-94C50E48D19C}"/>
            </a:ext>
          </a:extLst>
        </cdr:cNvPr>
        <cdr:cNvCxnSpPr/>
      </cdr:nvCxnSpPr>
      <cdr:spPr>
        <a:xfrm xmlns:a="http://schemas.openxmlformats.org/drawingml/2006/main">
          <a:off x="4946080" y="3040762"/>
          <a:ext cx="0" cy="1665381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accent1">
              <a:lumMod val="25000"/>
            </a:schemeClr>
          </a:solidFill>
          <a:headEnd type="oval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AE6AE-5488-48FA-9D22-BDF6D3002819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6D571-4F83-45F7-BE90-08B1A7E58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707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709DA-1E96-40DF-BF37-E9412504D63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6D8D3-E733-4E01-AECE-88B1594A0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9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D8D3-E733-4E01-AECE-88B1594A00A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00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6D8D3-E733-4E01-AECE-88B1594A00A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1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572D4-8E93-4EB4-967E-FED6F92DED06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79C8-E165-4671-AA8C-B644558E1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53720-FFEB-44E7-8DCE-7C56EF98EE94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E9EBC-1838-4F78-8156-A7A34647A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5DAE-1ABF-45EB-B863-1E07AC4FD435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47E18-5B93-4B82-941E-63E392E13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9869E-5677-4A5A-BE37-EA67F16CA66E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21930-B8E7-4068-A5F2-A59359373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6D8A-5174-4574-9C11-31A5CC1D38AF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44D40-B3DC-45B3-8BE2-3CA68C184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34104-AB60-408A-9748-CBAD8F80E8C5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B7F21-6E17-40D4-896E-1FCB7229E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49396-6C5C-4BAC-B179-CAB46536E6D8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4FB3-3607-441D-A4C1-F577F6A72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8D10A-56BE-4FC8-9395-F024877CBF13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3FB1B-DC4E-4352-A52A-9F54B936E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2B08B-D47F-4574-82C6-71AD46087177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044E0-FE95-4D72-897F-B2BF75F406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1B680-1250-48D6-B1F5-80D07222A27B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BADC7-A8A4-4751-83AF-A54046FCF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32999-B324-4E29-A9E3-4F0EA93BA93D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20C3E-80EE-4468-8270-E674A45DEB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18B14-04E9-449B-932D-2B6C225EF5C6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93618-1BC2-4B4C-A9E3-2FEF1C420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fld id="{EFADD9A0-DC88-4C5F-961A-6EC14D1E9B2E}" type="datetimeFigureOut">
              <a:rPr lang="ru-RU"/>
              <a:pPr>
                <a:defRPr/>
              </a:pPr>
              <a:t>20.04.2022</a:t>
            </a:fld>
            <a:endParaRPr lang="ru-RU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4D7F9F50-7E0C-45C6-A30D-ECDC60BEF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microsoft.com/office/2007/relationships/hdphoto" Target="../media/hdphoto14.wdp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microsoft.com/office/2007/relationships/hdphoto" Target="../media/hdphoto16.wdp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sv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microsoft.com/office/2007/relationships/hdphoto" Target="../media/hdphoto18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microsoft.com/office/2007/relationships/hdphoto" Target="../media/hdphoto17.wdp"/><Relationship Id="rId9" Type="http://schemas.openxmlformats.org/officeDocument/2006/relationships/image" Target="../media/image8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9.jpeg"/><Relationship Id="rId7" Type="http://schemas.microsoft.com/office/2007/relationships/hdphoto" Target="../media/hdphoto20.wdp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microsoft.com/office/2007/relationships/hdphoto" Target="../media/hdphoto19.wdp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Relationship Id="rId9" Type="http://schemas.openxmlformats.org/officeDocument/2006/relationships/image" Target="../media/image1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" Type="http://schemas.openxmlformats.org/officeDocument/2006/relationships/image" Target="../media/image112.jpeg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4" Type="http://schemas.microsoft.com/office/2007/relationships/hdphoto" Target="../media/hdphoto21.wdp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128.png"/><Relationship Id="rId18" Type="http://schemas.openxmlformats.org/officeDocument/2006/relationships/image" Target="../media/image59.svg"/><Relationship Id="rId26" Type="http://schemas.openxmlformats.org/officeDocument/2006/relationships/image" Target="../media/image141.jpeg"/><Relationship Id="rId3" Type="http://schemas.openxmlformats.org/officeDocument/2006/relationships/image" Target="../media/image131.png"/><Relationship Id="rId21" Type="http://schemas.openxmlformats.org/officeDocument/2006/relationships/image" Target="../media/image140.svg"/><Relationship Id="rId7" Type="http://schemas.openxmlformats.org/officeDocument/2006/relationships/image" Target="../media/image133.png"/><Relationship Id="rId12" Type="http://schemas.openxmlformats.org/officeDocument/2006/relationships/image" Target="../media/image15.svg"/><Relationship Id="rId17" Type="http://schemas.openxmlformats.org/officeDocument/2006/relationships/image" Target="../media/image138.png"/><Relationship Id="rId25" Type="http://schemas.openxmlformats.org/officeDocument/2006/relationships/image" Target="../media/image72.svg"/><Relationship Id="rId2" Type="http://schemas.openxmlformats.org/officeDocument/2006/relationships/image" Target="../media/image130.jpg"/><Relationship Id="rId16" Type="http://schemas.openxmlformats.org/officeDocument/2006/relationships/image" Target="../media/image111.sv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11" Type="http://schemas.openxmlformats.org/officeDocument/2006/relationships/image" Target="../media/image14.png"/><Relationship Id="rId24" Type="http://schemas.openxmlformats.org/officeDocument/2006/relationships/image" Target="../media/image71.png"/><Relationship Id="rId5" Type="http://schemas.openxmlformats.org/officeDocument/2006/relationships/image" Target="../media/image132.png"/><Relationship Id="rId15" Type="http://schemas.openxmlformats.org/officeDocument/2006/relationships/image" Target="../media/image137.png"/><Relationship Id="rId23" Type="http://schemas.openxmlformats.org/officeDocument/2006/relationships/image" Target="../media/image45.svg"/><Relationship Id="rId10" Type="http://schemas.openxmlformats.org/officeDocument/2006/relationships/image" Target="../media/image136.svg"/><Relationship Id="rId19" Type="http://schemas.openxmlformats.org/officeDocument/2006/relationships/image" Target="../media/image5.png"/><Relationship Id="rId4" Type="http://schemas.openxmlformats.org/officeDocument/2006/relationships/image" Target="../media/image39.svg"/><Relationship Id="rId9" Type="http://schemas.openxmlformats.org/officeDocument/2006/relationships/image" Target="../media/image135.png"/><Relationship Id="rId14" Type="http://schemas.openxmlformats.org/officeDocument/2006/relationships/image" Target="../media/image129.svg"/><Relationship Id="rId22" Type="http://schemas.openxmlformats.org/officeDocument/2006/relationships/image" Target="../media/image44.png"/><Relationship Id="rId27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openxmlformats.org/officeDocument/2006/relationships/image" Target="../media/image11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WordArt 6"/>
          <p:cNvSpPr>
            <a:spLocks noChangeArrowheads="1" noChangeShapeType="1" noTextEdit="1"/>
          </p:cNvSpPr>
          <p:nvPr/>
        </p:nvSpPr>
        <p:spPr bwMode="auto">
          <a:xfrm>
            <a:off x="3059832" y="332656"/>
            <a:ext cx="5599113" cy="1081088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0" kern="10" dirty="0">
                <a:ln w="9525">
                  <a:noFill/>
                  <a:round/>
                  <a:headEnd/>
                  <a:tailEnd/>
                </a:ln>
                <a:solidFill>
                  <a:srgbClr val="175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Виноградовский</a:t>
            </a:r>
          </a:p>
          <a:p>
            <a:pPr algn="ctr"/>
            <a:r>
              <a:rPr lang="ru-RU" sz="3600" b="0" kern="10" dirty="0">
                <a:ln w="9525">
                  <a:noFill/>
                  <a:round/>
                  <a:headEnd/>
                  <a:tailEnd/>
                </a:ln>
                <a:solidFill>
                  <a:srgbClr val="175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муниципальный округ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1979712" y="2276872"/>
            <a:ext cx="698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0" dirty="0">
                <a:latin typeface="Calibri" pitchFamily="34" charset="0"/>
              </a:rPr>
              <a:t>      </a:t>
            </a:r>
            <a:r>
              <a:rPr lang="ru-RU" sz="2000" dirty="0">
                <a:latin typeface="Calibri" pitchFamily="34" charset="0"/>
              </a:rPr>
              <a:t>   </a:t>
            </a:r>
            <a:endParaRPr lang="ru-RU" b="0" dirty="0">
              <a:latin typeface="Calibri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464564" y="2280158"/>
            <a:ext cx="3643940" cy="936104"/>
          </a:xfrm>
          <a:ln>
            <a:noFill/>
          </a:ln>
        </p:spPr>
        <p:txBody>
          <a:bodyPr/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rgbClr val="174E6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Территория округа составляет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12,56</a:t>
            </a:r>
            <a:r>
              <a:rPr lang="ru-RU" sz="2400" dirty="0">
                <a:solidFill>
                  <a:srgbClr val="0070C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rgbClr val="174E6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кв.км</a:t>
            </a:r>
          </a:p>
          <a:p>
            <a:pPr marL="182563" indent="-182563" algn="l" fontAlgn="auto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ru-RU" sz="2400" dirty="0">
              <a:solidFill>
                <a:srgbClr val="0070C0"/>
              </a:solidFill>
              <a:latin typeface="Franklin Gothic Medium Cond" panose="020B06060304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200" dirty="0">
                <a:solidFill>
                  <a:srgbClr val="174E6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состав входят </a:t>
            </a:r>
            <a:br>
              <a:rPr lang="ru-RU" sz="2400" dirty="0">
                <a:solidFill>
                  <a:srgbClr val="174E6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</a:t>
            </a:r>
            <a:r>
              <a:rPr lang="ru-RU" sz="2400" dirty="0">
                <a:solidFill>
                  <a:srgbClr val="0070C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>
                <a:solidFill>
                  <a:srgbClr val="174E6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населенных пунктов</a:t>
            </a:r>
          </a:p>
          <a:p>
            <a:pPr marL="182563" indent="-182563" algn="l" fontAlgn="auto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ru-RU" sz="2400" dirty="0">
              <a:solidFill>
                <a:srgbClr val="0070C0"/>
              </a:solidFill>
              <a:latin typeface="Franklin Gothic Medium Cond" panose="020B06060304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9388" indent="-179388" algn="l"/>
            <a:r>
              <a:rPr lang="ru-RU" sz="2000" dirty="0">
                <a:solidFill>
                  <a:srgbClr val="174E6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жителей на 01.01.2021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13289</a:t>
            </a:r>
            <a:r>
              <a:rPr lang="ru-RU" sz="2800" dirty="0">
                <a:solidFill>
                  <a:srgbClr val="0070C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rgbClr val="174E6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чел.</a:t>
            </a:r>
          </a:p>
        </p:txBody>
      </p:sp>
      <p:pic>
        <p:nvPicPr>
          <p:cNvPr id="1026" name="Picture 2" descr="лого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1339943" cy="159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E4ADFAD1-6231-41DF-805C-F3325D611745}"/>
              </a:ext>
            </a:extLst>
          </p:cNvPr>
          <p:cNvSpPr/>
          <p:nvPr/>
        </p:nvSpPr>
        <p:spPr>
          <a:xfrm>
            <a:off x="4929795" y="2508707"/>
            <a:ext cx="336550" cy="336550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10000"/>
                </a:schemeClr>
              </a:gs>
            </a:gsLst>
            <a:lin ang="2400000" scaled="0"/>
          </a:gradFill>
          <a:ln>
            <a:noFill/>
          </a:ln>
          <a:effectLst>
            <a:outerShdw blurRad="254000" dist="127000" dir="8100000" sx="107000" sy="107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E4ADFAD1-6231-41DF-805C-F3325D611745}"/>
              </a:ext>
            </a:extLst>
          </p:cNvPr>
          <p:cNvSpPr/>
          <p:nvPr/>
        </p:nvSpPr>
        <p:spPr>
          <a:xfrm>
            <a:off x="4929795" y="4909883"/>
            <a:ext cx="336550" cy="336550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10000"/>
                </a:schemeClr>
              </a:gs>
            </a:gsLst>
            <a:lin ang="2400000" scaled="0"/>
          </a:gradFill>
          <a:ln>
            <a:noFill/>
          </a:ln>
          <a:effectLst>
            <a:outerShdw blurRad="254000" dist="127000" dir="8100000" sx="107000" sy="107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E90FEDE-5E5E-4902-AFDE-1307B5433D0F}"/>
              </a:ext>
            </a:extLst>
          </p:cNvPr>
          <p:cNvSpPr/>
          <p:nvPr/>
        </p:nvSpPr>
        <p:spPr>
          <a:xfrm>
            <a:off x="4929795" y="3709295"/>
            <a:ext cx="336550" cy="33655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254000" dist="127000" dir="8100000" sx="107000" sy="107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009083" y="5935626"/>
            <a:ext cx="46517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>
                <a:solidFill>
                  <a:srgbClr val="174E6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Административный центр – </a:t>
            </a:r>
            <a:r>
              <a:rPr lang="ru-RU" sz="2400" b="0" dirty="0" err="1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пос.Березник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ru-RU" b="0" dirty="0">
                <a:solidFill>
                  <a:srgbClr val="174E6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2021 года – статус сельского населенного пункта</a:t>
            </a:r>
            <a:endParaRPr lang="ru-RU" b="0" dirty="0"/>
          </a:p>
        </p:txBody>
      </p:sp>
      <p:sp>
        <p:nvSpPr>
          <p:cNvPr id="3" name="Овал 2"/>
          <p:cNvSpPr/>
          <p:nvPr/>
        </p:nvSpPr>
        <p:spPr>
          <a:xfrm rot="21401202">
            <a:off x="436012" y="2921578"/>
            <a:ext cx="2894509" cy="1769613"/>
          </a:xfrm>
          <a:custGeom>
            <a:avLst/>
            <a:gdLst>
              <a:gd name="connsiteX0" fmla="*/ 0 w 2448272"/>
              <a:gd name="connsiteY0" fmla="*/ 785986 h 1571972"/>
              <a:gd name="connsiteX1" fmla="*/ 1224136 w 2448272"/>
              <a:gd name="connsiteY1" fmla="*/ 0 h 1571972"/>
              <a:gd name="connsiteX2" fmla="*/ 2448272 w 2448272"/>
              <a:gd name="connsiteY2" fmla="*/ 785986 h 1571972"/>
              <a:gd name="connsiteX3" fmla="*/ 1224136 w 2448272"/>
              <a:gd name="connsiteY3" fmla="*/ 1571972 h 1571972"/>
              <a:gd name="connsiteX4" fmla="*/ 0 w 2448272"/>
              <a:gd name="connsiteY4" fmla="*/ 785986 h 1571972"/>
              <a:gd name="connsiteX0" fmla="*/ 0 w 2805323"/>
              <a:gd name="connsiteY0" fmla="*/ 699440 h 1572927"/>
              <a:gd name="connsiteX1" fmla="*/ 1581187 w 2805323"/>
              <a:gd name="connsiteY1" fmla="*/ 539 h 1572927"/>
              <a:gd name="connsiteX2" fmla="*/ 2805323 w 2805323"/>
              <a:gd name="connsiteY2" fmla="*/ 786525 h 1572927"/>
              <a:gd name="connsiteX3" fmla="*/ 1581187 w 2805323"/>
              <a:gd name="connsiteY3" fmla="*/ 1572511 h 1572927"/>
              <a:gd name="connsiteX4" fmla="*/ 0 w 2805323"/>
              <a:gd name="connsiteY4" fmla="*/ 699440 h 1572927"/>
              <a:gd name="connsiteX0" fmla="*/ 22793 w 2828116"/>
              <a:gd name="connsiteY0" fmla="*/ 769993 h 1643480"/>
              <a:gd name="connsiteX1" fmla="*/ 730258 w 2828116"/>
              <a:gd name="connsiteY1" fmla="*/ 116023 h 1643480"/>
              <a:gd name="connsiteX2" fmla="*/ 1603980 w 2828116"/>
              <a:gd name="connsiteY2" fmla="*/ 71092 h 1643480"/>
              <a:gd name="connsiteX3" fmla="*/ 2828116 w 2828116"/>
              <a:gd name="connsiteY3" fmla="*/ 857078 h 1643480"/>
              <a:gd name="connsiteX4" fmla="*/ 1603980 w 2828116"/>
              <a:gd name="connsiteY4" fmla="*/ 1643064 h 1643480"/>
              <a:gd name="connsiteX5" fmla="*/ 22793 w 2828116"/>
              <a:gd name="connsiteY5" fmla="*/ 769993 h 1643480"/>
              <a:gd name="connsiteX0" fmla="*/ 31007 w 2836330"/>
              <a:gd name="connsiteY0" fmla="*/ 753518 h 1627005"/>
              <a:gd name="connsiteX1" fmla="*/ 642678 w 2836330"/>
              <a:gd name="connsiteY1" fmla="*/ 143091 h 1627005"/>
              <a:gd name="connsiteX2" fmla="*/ 1612194 w 2836330"/>
              <a:gd name="connsiteY2" fmla="*/ 54617 h 1627005"/>
              <a:gd name="connsiteX3" fmla="*/ 2836330 w 2836330"/>
              <a:gd name="connsiteY3" fmla="*/ 840603 h 1627005"/>
              <a:gd name="connsiteX4" fmla="*/ 1612194 w 2836330"/>
              <a:gd name="connsiteY4" fmla="*/ 1626589 h 1627005"/>
              <a:gd name="connsiteX5" fmla="*/ 31007 w 2836330"/>
              <a:gd name="connsiteY5" fmla="*/ 753518 h 1627005"/>
              <a:gd name="connsiteX0" fmla="*/ 38780 w 2844103"/>
              <a:gd name="connsiteY0" fmla="*/ 753518 h 1627005"/>
              <a:gd name="connsiteX1" fmla="*/ 650451 w 2844103"/>
              <a:gd name="connsiteY1" fmla="*/ 143091 h 1627005"/>
              <a:gd name="connsiteX2" fmla="*/ 1619967 w 2844103"/>
              <a:gd name="connsiteY2" fmla="*/ 54617 h 1627005"/>
              <a:gd name="connsiteX3" fmla="*/ 2844103 w 2844103"/>
              <a:gd name="connsiteY3" fmla="*/ 840603 h 1627005"/>
              <a:gd name="connsiteX4" fmla="*/ 1619967 w 2844103"/>
              <a:gd name="connsiteY4" fmla="*/ 1626589 h 1627005"/>
              <a:gd name="connsiteX5" fmla="*/ 38780 w 2844103"/>
              <a:gd name="connsiteY5" fmla="*/ 753518 h 1627005"/>
              <a:gd name="connsiteX0" fmla="*/ 76919 w 2882242"/>
              <a:gd name="connsiteY0" fmla="*/ 753518 h 1627005"/>
              <a:gd name="connsiteX1" fmla="*/ 291726 w 2882242"/>
              <a:gd name="connsiteY1" fmla="*/ 224824 h 1627005"/>
              <a:gd name="connsiteX2" fmla="*/ 688590 w 2882242"/>
              <a:gd name="connsiteY2" fmla="*/ 143091 h 1627005"/>
              <a:gd name="connsiteX3" fmla="*/ 1658106 w 2882242"/>
              <a:gd name="connsiteY3" fmla="*/ 54617 h 1627005"/>
              <a:gd name="connsiteX4" fmla="*/ 2882242 w 2882242"/>
              <a:gd name="connsiteY4" fmla="*/ 840603 h 1627005"/>
              <a:gd name="connsiteX5" fmla="*/ 1658106 w 2882242"/>
              <a:gd name="connsiteY5" fmla="*/ 1626589 h 1627005"/>
              <a:gd name="connsiteX6" fmla="*/ 76919 w 2882242"/>
              <a:gd name="connsiteY6" fmla="*/ 753518 h 1627005"/>
              <a:gd name="connsiteX0" fmla="*/ 76919 w 2882242"/>
              <a:gd name="connsiteY0" fmla="*/ 753518 h 1627005"/>
              <a:gd name="connsiteX1" fmla="*/ 291726 w 2882242"/>
              <a:gd name="connsiteY1" fmla="*/ 224824 h 1627005"/>
              <a:gd name="connsiteX2" fmla="*/ 688590 w 2882242"/>
              <a:gd name="connsiteY2" fmla="*/ 143091 h 1627005"/>
              <a:gd name="connsiteX3" fmla="*/ 1658106 w 2882242"/>
              <a:gd name="connsiteY3" fmla="*/ 54617 h 1627005"/>
              <a:gd name="connsiteX4" fmla="*/ 2882242 w 2882242"/>
              <a:gd name="connsiteY4" fmla="*/ 840603 h 1627005"/>
              <a:gd name="connsiteX5" fmla="*/ 1658106 w 2882242"/>
              <a:gd name="connsiteY5" fmla="*/ 1626589 h 1627005"/>
              <a:gd name="connsiteX6" fmla="*/ 76919 w 2882242"/>
              <a:gd name="connsiteY6" fmla="*/ 753518 h 1627005"/>
              <a:gd name="connsiteX0" fmla="*/ 89186 w 2894509"/>
              <a:gd name="connsiteY0" fmla="*/ 753518 h 1627005"/>
              <a:gd name="connsiteX1" fmla="*/ 251742 w 2894509"/>
              <a:gd name="connsiteY1" fmla="*/ 216115 h 1627005"/>
              <a:gd name="connsiteX2" fmla="*/ 700857 w 2894509"/>
              <a:gd name="connsiteY2" fmla="*/ 143091 h 1627005"/>
              <a:gd name="connsiteX3" fmla="*/ 1670373 w 2894509"/>
              <a:gd name="connsiteY3" fmla="*/ 54617 h 1627005"/>
              <a:gd name="connsiteX4" fmla="*/ 2894509 w 2894509"/>
              <a:gd name="connsiteY4" fmla="*/ 840603 h 1627005"/>
              <a:gd name="connsiteX5" fmla="*/ 1670373 w 2894509"/>
              <a:gd name="connsiteY5" fmla="*/ 1626589 h 1627005"/>
              <a:gd name="connsiteX6" fmla="*/ 89186 w 2894509"/>
              <a:gd name="connsiteY6" fmla="*/ 753518 h 162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4509" h="1627005">
                <a:moveTo>
                  <a:pt x="89186" y="753518"/>
                </a:moveTo>
                <a:cubicBezTo>
                  <a:pt x="-147252" y="518439"/>
                  <a:pt x="149797" y="317853"/>
                  <a:pt x="251742" y="216115"/>
                </a:cubicBezTo>
                <a:cubicBezTo>
                  <a:pt x="92430" y="123086"/>
                  <a:pt x="476030" y="180167"/>
                  <a:pt x="700857" y="143091"/>
                </a:cubicBezTo>
                <a:cubicBezTo>
                  <a:pt x="964388" y="26607"/>
                  <a:pt x="1304764" y="-61635"/>
                  <a:pt x="1670373" y="54617"/>
                </a:cubicBezTo>
                <a:cubicBezTo>
                  <a:pt x="2035982" y="170869"/>
                  <a:pt x="2894509" y="406515"/>
                  <a:pt x="2894509" y="840603"/>
                </a:cubicBezTo>
                <a:cubicBezTo>
                  <a:pt x="2894509" y="1274691"/>
                  <a:pt x="2137927" y="1641103"/>
                  <a:pt x="1670373" y="1626589"/>
                </a:cubicBezTo>
                <a:cubicBezTo>
                  <a:pt x="1202819" y="1612075"/>
                  <a:pt x="325624" y="988597"/>
                  <a:pt x="89186" y="75351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31003"/>
            <a:ext cx="4396285" cy="3356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63688" y="116632"/>
            <a:ext cx="69847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 Cond" panose="020B0606030402020204" pitchFamily="34" charset="0"/>
              </a:rPr>
              <a:t>Строительство новой котельной в </a:t>
            </a:r>
            <a:r>
              <a:rPr lang="ru-RU" sz="2400" b="0" dirty="0" err="1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 Cond" panose="020B0606030402020204" pitchFamily="34" charset="0"/>
              </a:rPr>
              <a:t>п.Сельменьга</a:t>
            </a: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 Cond" panose="020B0606030402020204" pitchFamily="34" charset="0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 Cond" panose="020B0606030402020204" pitchFamily="34" charset="0"/>
              </a:rPr>
              <a:t>реконструкция тепловых сетей, сетей водоснабжения и водоотведения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63688" y="5733256"/>
            <a:ext cx="7000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В 2022-2023 годы - заключение концессионных соглашений с ООО «ГК «УЛК» на реконструкцию и модернизацию сетей тепло- и водоснабжения, водоотведения.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53A0E5-F1B6-4586-B42E-84E60B9E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12413" b="25524"/>
          <a:stretch/>
        </p:blipFill>
        <p:spPr>
          <a:xfrm>
            <a:off x="1572942" y="1412776"/>
            <a:ext cx="7391546" cy="3178818"/>
          </a:xfrm>
          <a:custGeom>
            <a:avLst/>
            <a:gdLst>
              <a:gd name="connsiteX0" fmla="*/ 0 w 7391546"/>
              <a:gd name="connsiteY0" fmla="*/ 0 h 3178818"/>
              <a:gd name="connsiteX1" fmla="*/ 7391546 w 7391546"/>
              <a:gd name="connsiteY1" fmla="*/ 0 h 3178818"/>
              <a:gd name="connsiteX2" fmla="*/ 7391546 w 7391546"/>
              <a:gd name="connsiteY2" fmla="*/ 3178818 h 3178818"/>
              <a:gd name="connsiteX3" fmla="*/ 61585 w 7391546"/>
              <a:gd name="connsiteY3" fmla="*/ 3178818 h 3178818"/>
              <a:gd name="connsiteX4" fmla="*/ 71896 w 7391546"/>
              <a:gd name="connsiteY4" fmla="*/ 3000986 h 3178818"/>
              <a:gd name="connsiteX5" fmla="*/ 96672 w 7391546"/>
              <a:gd name="connsiteY5" fmla="*/ 1966528 h 3178818"/>
              <a:gd name="connsiteX6" fmla="*/ 2554 w 7391546"/>
              <a:gd name="connsiteY6" fmla="*/ 21556 h 31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91546" h="3178818">
                <a:moveTo>
                  <a:pt x="0" y="0"/>
                </a:moveTo>
                <a:lnTo>
                  <a:pt x="7391546" y="0"/>
                </a:lnTo>
                <a:lnTo>
                  <a:pt x="7391546" y="3178818"/>
                </a:lnTo>
                <a:lnTo>
                  <a:pt x="61585" y="3178818"/>
                </a:lnTo>
                <a:lnTo>
                  <a:pt x="71896" y="3000986"/>
                </a:lnTo>
                <a:cubicBezTo>
                  <a:pt x="87998" y="2674201"/>
                  <a:pt x="96672" y="2326759"/>
                  <a:pt x="96672" y="1966528"/>
                </a:cubicBezTo>
                <a:cubicBezTo>
                  <a:pt x="96672" y="1246067"/>
                  <a:pt x="61975" y="576759"/>
                  <a:pt x="2554" y="2155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01578" y="1013481"/>
            <a:ext cx="1107996" cy="367504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Коммунальная </a:t>
            </a:r>
          </a:p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инфраструктура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9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1235E7AB-967D-42E8-8ADC-D1CA9F574174}"/>
              </a:ext>
            </a:extLst>
          </p:cNvPr>
          <p:cNvSpPr/>
          <p:nvPr/>
        </p:nvSpPr>
        <p:spPr>
          <a:xfrm>
            <a:off x="3402779" y="4850174"/>
            <a:ext cx="5561966" cy="624502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E76B9-1EC3-444B-9D25-69A083DD454D}"/>
              </a:ext>
            </a:extLst>
          </p:cNvPr>
          <p:cNvSpPr txBox="1"/>
          <p:nvPr/>
        </p:nvSpPr>
        <p:spPr>
          <a:xfrm>
            <a:off x="4591117" y="5013176"/>
            <a:ext cx="3959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В 2021 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п.Сельменьга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 - новая котельная.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FFA597-7965-4016-A8AC-605B4FB88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09" y="4695527"/>
            <a:ext cx="923330" cy="923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882407"/>
            <a:ext cx="646048" cy="5728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58225" y="231031"/>
            <a:ext cx="69847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 Cond" panose="020B0606030402020204" pitchFamily="34" charset="0"/>
              </a:rPr>
              <a:t>Ремонт котельных и тепловых сетей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36222" y="5231319"/>
            <a:ext cx="6552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Общая сумма финансирования –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1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млн.руб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. на подготовку к ОЗП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55" y="3255367"/>
            <a:ext cx="3208001" cy="1757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9512" y="1380186"/>
            <a:ext cx="1107996" cy="367504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Коммунальная </a:t>
            </a:r>
          </a:p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инфраструктура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364840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796136" y="1556792"/>
            <a:ext cx="2924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Выполнены работы по замене задвижек, насосов в котельной и на тепловых сетях 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д.Моржегоры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3903439"/>
            <a:ext cx="2900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Все тепловые колодцы 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п.Хетово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 капитально отремонтированы.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36222" y="6140358"/>
            <a:ext cx="700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2022 год -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6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млн.рублей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 на ремонт тепловых сетей и котельных.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6222" y="5678693"/>
            <a:ext cx="6552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Аварий в 2021 году на тепловых сетях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не зафиксированы.</a:t>
            </a:r>
          </a:p>
        </p:txBody>
      </p:sp>
    </p:spTree>
    <p:extLst>
      <p:ext uri="{BB962C8B-B14F-4D97-AF65-F5344CB8AC3E}">
        <p14:creationId xmlns:p14="http://schemas.microsoft.com/office/powerpoint/2010/main" val="1557832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58739" y="365695"/>
            <a:ext cx="69847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 Cond" panose="020B0606030402020204" pitchFamily="34" charset="0"/>
              </a:rPr>
              <a:t>Канализационно-очистные сооружения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35696" y="4165057"/>
            <a:ext cx="25036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В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2022-2023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 годах -проектирование новых КОС 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п.Березник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.</a:t>
            </a: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Объем финансирования – </a:t>
            </a:r>
            <a:r>
              <a:rPr lang="ru-RU" sz="28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10,7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млн.руб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380186"/>
            <a:ext cx="1107996" cy="367504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Коммунальная </a:t>
            </a:r>
          </a:p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инфраструктура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589" y="1349287"/>
            <a:ext cx="3833143" cy="1901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652120" y="1796735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Проведены работы по ремонту КОС 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п.Березник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, восстановлена работа СБО 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п.Сельменьга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65" y="3669826"/>
            <a:ext cx="4214750" cy="277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4742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865723" y="1632508"/>
            <a:ext cx="4052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Выполнены работы по устройству иллюминации на входной арке и в парке</a:t>
            </a:r>
          </a:p>
        </p:txBody>
      </p: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5799766" y="3517098"/>
            <a:ext cx="30207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Сделано ограждение детской игровой площадки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390" y="332656"/>
            <a:ext cx="1569660" cy="532774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Формирование </a:t>
            </a:r>
          </a:p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комфортной городской </a:t>
            </a:r>
          </a:p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среды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0312" y="209584"/>
            <a:ext cx="713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Благоустройство общественной территории:</a:t>
            </a:r>
          </a:p>
          <a:p>
            <a:pPr>
              <a:defRPr/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Парк Победы в </a:t>
            </a:r>
            <a:r>
              <a:rPr lang="ru-RU" sz="2400" b="0" dirty="0" err="1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п.Березник</a:t>
            </a: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ru-RU" sz="2400" b="0" dirty="0" err="1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ул.П.Виноградова</a:t>
            </a: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, 101</a:t>
            </a:r>
            <a:endParaRPr lang="ru-RU" sz="28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2" name="Рисунок 11" descr="C:\Users\ZHKH\Desktop\2021 -ГОРОДСКАЯ СРЕДА\Арка\INKIMxdVOnI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233955"/>
            <a:ext cx="2808312" cy="1989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ZHKH\Desktop\2021 -ГОРОДСКАЯ СРЕДА\Арка\Kb_BqWtmg4Q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373" y="2672351"/>
            <a:ext cx="3404707" cy="2506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221088"/>
            <a:ext cx="1980953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1887372" y="5949321"/>
            <a:ext cx="4052833" cy="657643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971452" y="6108315"/>
            <a:ext cx="2861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Общая сумма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420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тыс. руб.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89" y="6003788"/>
            <a:ext cx="566192" cy="5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61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692275" y="1309881"/>
            <a:ext cx="39505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1. п. Березник, ул. Х. Мурата, д.34: отсыпка дворовой территории, обустройство тротуаров.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32" y="332656"/>
            <a:ext cx="1569660" cy="532774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Формирование </a:t>
            </a:r>
          </a:p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комфортной городской </a:t>
            </a:r>
          </a:p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среды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0312" y="209584"/>
            <a:ext cx="713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Благоустройство дворовых общественных территорий:</a:t>
            </a:r>
          </a:p>
          <a:p>
            <a:pPr>
              <a:defRPr/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6 дворов в </a:t>
            </a:r>
            <a:r>
              <a:rPr lang="ru-RU" sz="2400" b="0" dirty="0" err="1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п.Березник</a:t>
            </a:r>
            <a:endParaRPr lang="ru-RU" sz="28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1692275" y="2029306"/>
            <a:ext cx="39505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2. п. Березник, ул. Х. Мурата, д.70: отсыпка дворовой территории, обустройство тротуаров, демонтаж хозяйственных построек, обустройство детской площадки, укладка канализационных труб.</a:t>
            </a: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4499992" y="3309610"/>
            <a:ext cx="42385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3. п. Березник, пер. Новый, д. 6: отсыпка дворовой территории, обустройство тротуаров, озеленение.</a:t>
            </a:r>
          </a:p>
          <a:p>
            <a:pPr algn="just"/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4. п. Березник, ул. Мира, д.28: отсыпка дворовой территории, обустройство тротуаров, демонтаж хозяйственных построек, обустройство детской площадки.</a:t>
            </a: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739587" y="4948515"/>
            <a:ext cx="535256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5. п. Березник, ул. </a:t>
            </a:r>
            <a:r>
              <a:rPr lang="ru-RU" sz="16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П.Виноградова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, д.104: отсыпка дворовой территории, строительство сарая, освещение, установка скамеек, установка урн.</a:t>
            </a:r>
          </a:p>
          <a:p>
            <a:pPr algn="just"/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6. д. </a:t>
            </a:r>
            <a:r>
              <a:rPr lang="ru-RU" sz="16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Чажестрово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, кв. ТЭСУ, д.6,7,8: отсыпка дворовой территории, установка скамеек, установка урн, обустройство тротуаров, демонтаж хозяйственных построек, обустройство детской площадки, строительство сарая, </a:t>
            </a:r>
            <a:r>
              <a:rPr lang="ru-RU" sz="16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водотведение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49" y="1503062"/>
            <a:ext cx="2907815" cy="1635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19" y="3389416"/>
            <a:ext cx="2648628" cy="1489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064459"/>
            <a:ext cx="1851836" cy="1388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WordArt 6"/>
          <p:cNvSpPr>
            <a:spLocks noChangeArrowheads="1" noChangeShapeType="1" noTextEdit="1"/>
          </p:cNvSpPr>
          <p:nvPr/>
        </p:nvSpPr>
        <p:spPr bwMode="auto">
          <a:xfrm rot="16200000">
            <a:off x="-1728701" y="2816930"/>
            <a:ext cx="5112571" cy="11521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3850" y="2780927"/>
            <a:ext cx="3354214" cy="1485161"/>
          </a:xfrm>
        </p:spPr>
        <p:txBody>
          <a:bodyPr/>
          <a:lstStyle/>
          <a:p>
            <a:pPr algn="l"/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Построен новый мост через </a:t>
            </a: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р.Сельменьга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, проводятся </a:t>
            </a: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работы по реконструкции </a:t>
            </a: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региональной автодороги </a:t>
            </a: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Усть-Ваеньга – </a:t>
            </a:r>
            <a:r>
              <a:rPr lang="ru-RU" sz="180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Фалюки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12,5 км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045" y="980728"/>
            <a:ext cx="1107996" cy="518457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Безопасные и качественные дороги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42236"/>
            <a:ext cx="3671368" cy="2061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706623" y="431347"/>
            <a:ext cx="745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Автодороги </a:t>
            </a:r>
            <a:r>
              <a:rPr lang="ru-RU" sz="2800" b="0" dirty="0" err="1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Виноградовского</a:t>
            </a: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 муниципального округа</a:t>
            </a:r>
            <a:endParaRPr lang="ru-RU" sz="32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3528" y="5153416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 2022 году - реконструкция моста через </a:t>
            </a:r>
            <a:b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2400" b="0" dirty="0" err="1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р.Н.Тяржа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на региональной автодороге </a:t>
            </a:r>
            <a:b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Усть-Ваеньга –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Фалюки</a:t>
            </a:r>
            <a:endParaRPr lang="ru-RU" b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12" y="4569239"/>
            <a:ext cx="2697895" cy="2023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2018408" y="1460792"/>
            <a:ext cx="6912768" cy="806634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6630" y="1528762"/>
            <a:ext cx="5058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На 01.01.2022 протяженность автомобильных дорог </a:t>
            </a:r>
            <a:b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Виноградовского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 муниципального округа  - </a:t>
            </a:r>
            <a:r>
              <a:rPr lang="ru-RU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cs typeface="Times New Roman" pitchFamily="18" charset="0"/>
              </a:rPr>
              <a:t>351</a:t>
            </a:r>
            <a:r>
              <a:rPr lang="ru-R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км.</a:t>
            </a:r>
            <a:endParaRPr lang="ru-RU" dirty="0"/>
          </a:p>
        </p:txBody>
      </p:sp>
      <p:pic>
        <p:nvPicPr>
          <p:cNvPr id="13" name="Объект 8" descr="Указатель">
            <a:extLst>
              <a:ext uri="{FF2B5EF4-FFF2-40B4-BE49-F238E27FC236}">
                <a16:creationId xmlns:a16="http://schemas.microsoft.com/office/drawing/2014/main" id="{946F18E8-93D5-44BF-942E-8749BF04E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2288557" y="1552208"/>
            <a:ext cx="729467" cy="66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etal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5751" y="381437"/>
            <a:ext cx="5436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 Cond" panose="020B0606030402020204" pitchFamily="34" charset="0"/>
              </a:rPr>
              <a:t>Ремонт дорог местного значения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76056" y="1400804"/>
            <a:ext cx="40679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В 2021 году отремонтированы участки а/д: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ремонт дороги по ул. Дружбы (от ул. Х. Мурата до дома № 88а массив Березовка) </a:t>
            </a:r>
            <a:b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</a:b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в п. Березник -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1 398 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м²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Ремонт дорог в д. </a:t>
            </a:r>
            <a:r>
              <a:rPr lang="ru-RU" sz="16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Гридинская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 (1 км) и д. Горка (0,5 км).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Ремонт асфальтобетонного покрытия ул.Х.-Мурата, </a:t>
            </a:r>
            <a:r>
              <a:rPr lang="ru-RU" sz="16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п.Березник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+mn-cs"/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40569"/>
            <a:ext cx="3223858" cy="2140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9080"/>
            <a:ext cx="4344670" cy="2441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94045" y="980728"/>
            <a:ext cx="1107996" cy="518457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Безопасные и качественные дороги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9" name="TextBox 2"/>
          <p:cNvSpPr txBox="1">
            <a:spLocks noChangeArrowheads="1"/>
          </p:cNvSpPr>
          <p:nvPr/>
        </p:nvSpPr>
        <p:spPr bwMode="auto">
          <a:xfrm>
            <a:off x="1906465" y="1524091"/>
            <a:ext cx="324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Установлено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212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светильников.</a:t>
            </a:r>
          </a:p>
        </p:txBody>
      </p:sp>
      <p:pic>
        <p:nvPicPr>
          <p:cNvPr id="106510" name="Рисунок 11" descr="https://sun9-45.userapi.com/impg/uSQWuMhN1AAkakE7a8v-ltzxRMbzpmg-wFBRnQ/bV6jVk511cw.jpg?size=1600x900&amp;quality=96&amp;sign=1d0646ffaef7799078c76ed5598d4bb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4723" y="4221088"/>
            <a:ext cx="4486275" cy="2524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11" name="Рисунок 10" descr="https://sun9-86.userapi.com/impg/T7ZIRJtLey3MgCBkdIaEUlLyvSqphW_zYAwyvw/7ve2D0ZCPIM.jpg?size=1600x900&amp;quality=96&amp;sign=b9ee56500cb7481fceeef5afb650a51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1009" y="2009156"/>
            <a:ext cx="4104134" cy="2309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403648" y="248478"/>
            <a:ext cx="5436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 Cond" panose="020B0606030402020204" pitchFamily="34" charset="0"/>
              </a:rPr>
              <a:t>Освещение и установка дорожных знаков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4045" y="980728"/>
            <a:ext cx="1107996" cy="518457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Безопасные и качественные дороги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940152" y="3524865"/>
            <a:ext cx="3024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Установлено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113 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дорожных знаков.</a:t>
            </a:r>
          </a:p>
        </p:txBody>
      </p:sp>
      <p:sp>
        <p:nvSpPr>
          <p:cNvPr id="11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1763688" y="5880795"/>
            <a:ext cx="3115568" cy="650019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906464" y="5944194"/>
            <a:ext cx="30243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Установлены все</a:t>
            </a:r>
            <a:r>
              <a:rPr lang="ru-RU" sz="16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 необходимые 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дорожные 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знаки перед детскими учреждениями.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8" name="WordArt 10"/>
          <p:cNvSpPr>
            <a:spLocks noChangeArrowheads="1" noChangeShapeType="1" noTextEdit="1"/>
          </p:cNvSpPr>
          <p:nvPr/>
        </p:nvSpPr>
        <p:spPr bwMode="auto">
          <a:xfrm rot="16200000">
            <a:off x="-1069181" y="3237707"/>
            <a:ext cx="3740150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Образование</a:t>
            </a:r>
          </a:p>
        </p:txBody>
      </p:sp>
      <p:sp>
        <p:nvSpPr>
          <p:cNvPr id="63499" name="WordArt 11"/>
          <p:cNvSpPr>
            <a:spLocks noChangeArrowheads="1" noChangeShapeType="1" noTextEdit="1"/>
          </p:cNvSpPr>
          <p:nvPr/>
        </p:nvSpPr>
        <p:spPr bwMode="auto">
          <a:xfrm rot="16200000">
            <a:off x="-1068933" y="3237285"/>
            <a:ext cx="3740150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Образование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1727497" y="1716508"/>
            <a:ext cx="5724823" cy="2016224"/>
          </a:xfrm>
        </p:spPr>
        <p:txBody>
          <a:bodyPr/>
          <a:lstStyle/>
          <a:p>
            <a:pPr algn="l"/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На территории </a:t>
            </a:r>
            <a:r>
              <a:rPr lang="ru-RU" sz="160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Виноградовского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муниципального округа проживает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3265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детей до 18 лет (согласно статистическим данным) 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Всего обучающихся школ –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1673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, посещают детские сады –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645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чел., 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очередность –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94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ребенка (от 0 до 3 лет).</a:t>
            </a:r>
            <a:endParaRPr lang="ru-RU" sz="160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4038694" y="4149080"/>
            <a:ext cx="5016915" cy="2564904"/>
          </a:xfrm>
        </p:spPr>
        <p:txBody>
          <a:bodyPr/>
          <a:lstStyle/>
          <a:p>
            <a:pPr algn="l"/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Выпускники 2021 года</a:t>
            </a:r>
          </a:p>
          <a:p>
            <a:pPr algn="l">
              <a:buFont typeface="Arial" pitchFamily="34" charset="0"/>
              <a:buChar char="•"/>
            </a:pP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Все выпускники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9 класса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получили аттестат об основном общем образовании,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четверо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- с отличием.</a:t>
            </a:r>
          </a:p>
          <a:p>
            <a:pPr algn="l">
              <a:buFont typeface="Arial" pitchFamily="34" charset="0"/>
              <a:buChar char="•"/>
            </a:pP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Все выпускники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11 классов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успешно сдали ЕГЭ и получили аттестаты о среднем (полном) общем образовании. </a:t>
            </a:r>
          </a:p>
          <a:p>
            <a:pPr algn="l">
              <a:buFont typeface="Arial" pitchFamily="34" charset="0"/>
              <a:buChar char="•"/>
            </a:pP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С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золотой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медалью окончила школу одна выпускница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49509"/>
            <a:ext cx="2765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Образование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91689" y="1403484"/>
            <a:ext cx="13491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Численность обучающихся в школах</a:t>
            </a:r>
            <a:endParaRPr lang="ru-RU" sz="1400" b="0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16379975"/>
              </p:ext>
            </p:extLst>
          </p:nvPr>
        </p:nvGraphicFramePr>
        <p:xfrm>
          <a:off x="7092280" y="1988840"/>
          <a:ext cx="2428747" cy="2104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054896"/>
              </p:ext>
            </p:extLst>
          </p:nvPr>
        </p:nvGraphicFramePr>
        <p:xfrm>
          <a:off x="1763688" y="4221088"/>
          <a:ext cx="2165625" cy="187220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09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год</a:t>
                      </a:r>
                      <a:endParaRPr lang="ru-RU" sz="1050" b="0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успеваемость</a:t>
                      </a:r>
                      <a:endParaRPr lang="ru-RU" sz="1050" b="0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качество</a:t>
                      </a:r>
                      <a:endParaRPr lang="ru-RU" sz="1050" b="0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2021</a:t>
                      </a:r>
                      <a:endParaRPr lang="ru-RU" sz="1050" b="0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99,2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44,67</a:t>
                      </a:r>
                      <a:endParaRPr lang="ru-RU" sz="105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2020</a:t>
                      </a:r>
                      <a:endParaRPr lang="ru-RU" sz="1050" b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99,5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46,75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2019</a:t>
                      </a:r>
                      <a:endParaRPr lang="ru-RU" sz="1050" b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98,7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44,45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2018</a:t>
                      </a:r>
                      <a:endParaRPr lang="ru-RU" sz="1050" b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99,5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45,06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2017</a:t>
                      </a:r>
                      <a:endParaRPr lang="ru-RU" sz="1050" b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99,5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45,06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2016</a:t>
                      </a:r>
                      <a:endParaRPr lang="ru-RU" sz="1050" b="0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99,2</a:t>
                      </a:r>
                      <a:endParaRPr lang="ru-RU" sz="105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44,37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4427984" y="316668"/>
            <a:ext cx="4656874" cy="806634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89E068-0DBC-40AF-9729-29B6D01B1FBB}"/>
              </a:ext>
            </a:extLst>
          </p:cNvPr>
          <p:cNvSpPr txBox="1"/>
          <p:nvPr/>
        </p:nvSpPr>
        <p:spPr>
          <a:xfrm>
            <a:off x="5493882" y="381689"/>
            <a:ext cx="3561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14 школ: 9 – общеобразовательных, 5 – средних</a:t>
            </a:r>
          </a:p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1673 школьника</a:t>
            </a:r>
          </a:p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366 учителей</a:t>
            </a:r>
          </a:p>
        </p:txBody>
      </p:sp>
      <p:pic>
        <p:nvPicPr>
          <p:cNvPr id="16" name="Рисунок 15" descr="Академическая шапочка">
            <a:extLst>
              <a:ext uri="{FF2B5EF4-FFF2-40B4-BE49-F238E27FC236}">
                <a16:creationId xmlns:a16="http://schemas.microsoft.com/office/drawing/2014/main" id="{2CFFA595-14D0-4F27-B324-848EF5D4C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7848" y="412833"/>
            <a:ext cx="614303" cy="6143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052736"/>
            <a:ext cx="7380312" cy="597086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6371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Отремонтированы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3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кабинета и лаборантские </a:t>
            </a:r>
            <a:b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под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«Точку роста»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 МБОУ </a:t>
            </a:r>
            <a:b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«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Березниковская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средняя школа»</a:t>
            </a:r>
          </a:p>
          <a:p>
            <a:pPr marL="342900" indent="-342900" algn="just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3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marL="342900" indent="-3429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					2. Заменены оконные рамы на </a:t>
            </a:r>
            <a:b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				стеклопакеты в МБУ ДО «Центр </a:t>
            </a:r>
            <a:b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				дополнительного образования»</a:t>
            </a:r>
          </a:p>
          <a:p>
            <a:pPr marL="342900" indent="-3429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marL="342900" indent="-342900" algn="just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3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marL="342900" indent="-3429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3. Обустроены раздевалки </a:t>
            </a:r>
            <a:b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спортивного ядра МБОУ </a:t>
            </a:r>
            <a:b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«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Хетовская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средняя школа».</a:t>
            </a:r>
          </a:p>
          <a:p>
            <a:pPr marL="342900" indent="-342900" algn="just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marL="342900" indent="-342900" algn="just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8" name="WordArt 10"/>
          <p:cNvSpPr>
            <a:spLocks noChangeArrowheads="1" noChangeShapeType="1" noTextEdit="1"/>
          </p:cNvSpPr>
          <p:nvPr/>
        </p:nvSpPr>
        <p:spPr bwMode="auto">
          <a:xfrm rot="16200000">
            <a:off x="-1069181" y="3237707"/>
            <a:ext cx="3740150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Образование</a:t>
            </a:r>
          </a:p>
        </p:txBody>
      </p:sp>
      <p:sp>
        <p:nvSpPr>
          <p:cNvPr id="63499" name="WordArt 11"/>
          <p:cNvSpPr>
            <a:spLocks noChangeArrowheads="1" noChangeShapeType="1" noTextEdit="1"/>
          </p:cNvSpPr>
          <p:nvPr/>
        </p:nvSpPr>
        <p:spPr bwMode="auto">
          <a:xfrm rot="16200000">
            <a:off x="-1068933" y="3237285"/>
            <a:ext cx="3740150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Образование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509120"/>
            <a:ext cx="2904381" cy="2178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61" y="2852936"/>
            <a:ext cx="2747565" cy="2065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25815"/>
            <a:ext cx="2074702" cy="2766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907704" y="260648"/>
            <a:ext cx="48965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Обновление материально-</a:t>
            </a:r>
            <a:b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</a:b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  технической базы</a:t>
            </a:r>
          </a:p>
          <a:p>
            <a:pPr>
              <a:defRPr/>
            </a:pPr>
            <a:endParaRPr lang="ru-RU" sz="28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WordArt 6"/>
          <p:cNvSpPr>
            <a:spLocks noChangeArrowheads="1" noChangeShapeType="1" noTextEdit="1"/>
          </p:cNvSpPr>
          <p:nvPr/>
        </p:nvSpPr>
        <p:spPr bwMode="auto">
          <a:xfrm rot="-5400000">
            <a:off x="-2008188" y="3024188"/>
            <a:ext cx="5599113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Бюджет </a:t>
            </a:r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Виноградовского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муниципального округа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1835696" y="75696"/>
            <a:ext cx="6985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2021 году бюджет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Виноградовского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муниципального района сформирован на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трехлетний</a:t>
            </a:r>
            <a:r>
              <a:rPr lang="ru-RU" sz="2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период. </a:t>
            </a:r>
          </a:p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Муниципальные займы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отсутствуют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19395576"/>
              </p:ext>
            </p:extLst>
          </p:nvPr>
        </p:nvGraphicFramePr>
        <p:xfrm>
          <a:off x="1691680" y="2101498"/>
          <a:ext cx="686442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62596" y="5445224"/>
            <a:ext cx="84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Доходы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6176" y="5469430"/>
            <a:ext cx="93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Расходы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4288" y="277584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Дефицит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5" descr="ПИЩЕБЛОК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2651" y="1532302"/>
            <a:ext cx="911374" cy="1079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468" name="Рисунок 7" descr="автобус (2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585503"/>
            <a:ext cx="2808312" cy="190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472" name="Рисунок 11" descr="e42b06e5-7b95-4d77-bd58-84d2c306389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1085476"/>
            <a:ext cx="1130647" cy="1334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473" name="Рисунок 12" descr="20f0cf7e-a080-42f4-b6de-d9d00ae38e9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4672" y="278322"/>
            <a:ext cx="1060450" cy="1511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729198" y="565914"/>
            <a:ext cx="4509504" cy="37087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3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3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Обновлено оборудование 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четырех</a:t>
            </a:r>
            <a:r>
              <a:rPr lang="ru-RU" sz="2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детских садах на 412 </a:t>
            </a:r>
            <a:r>
              <a:rPr lang="ru-RU" sz="20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тыс.руб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Обновлено оборудование пищеблоков </a:t>
            </a:r>
            <a:b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шести</a:t>
            </a:r>
            <a:r>
              <a:rPr lang="ru-RU" sz="2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школах на 944 тыс. руб.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3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Поставлено </a:t>
            </a:r>
            <a:r>
              <a:rPr lang="ru-RU" sz="28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5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новых школьных автобусов.</a:t>
            </a:r>
            <a:endParaRPr lang="ru-RU" sz="33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9" name="WordArt 15"/>
          <p:cNvSpPr>
            <a:spLocks noChangeArrowheads="1" noChangeShapeType="1" noTextEdit="1"/>
          </p:cNvSpPr>
          <p:nvPr/>
        </p:nvSpPr>
        <p:spPr bwMode="auto">
          <a:xfrm rot="16200000">
            <a:off x="-1069181" y="3021807"/>
            <a:ext cx="3740150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Образование</a:t>
            </a:r>
          </a:p>
        </p:txBody>
      </p:sp>
      <p:sp>
        <p:nvSpPr>
          <p:cNvPr id="62480" name="WordArt 16"/>
          <p:cNvSpPr>
            <a:spLocks noChangeArrowheads="1" noChangeShapeType="1" noTextEdit="1"/>
          </p:cNvSpPr>
          <p:nvPr/>
        </p:nvSpPr>
        <p:spPr bwMode="auto">
          <a:xfrm rot="16200000">
            <a:off x="-1069181" y="3021807"/>
            <a:ext cx="3740150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Образование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69008" y="355946"/>
            <a:ext cx="3999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Обновление материально-технической базы</a:t>
            </a:r>
            <a:endParaRPr lang="ru-RU" sz="28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08" y="4585504"/>
            <a:ext cx="3164409" cy="1900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68" y="2922683"/>
            <a:ext cx="2848854" cy="1281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7957" y="1591357"/>
            <a:ext cx="7272808" cy="50860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Косметический ремонт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-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во всех 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образовательных учреждениях</a:t>
            </a: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Отремонтированы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два</a:t>
            </a:r>
            <a:r>
              <a:rPr lang="ru-RU" sz="2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спортивных зала в </a:t>
            </a:r>
            <a:r>
              <a:rPr lang="ru-RU" sz="20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Березниковской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средней школе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Подготовлены сметы на капитальный ремонт: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д/с «Березка», </a:t>
            </a:r>
            <a:r>
              <a:rPr lang="ru-RU" sz="20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Рочегодской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средней школы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(2022)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Березниковской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средней школы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(2023-2024)</a:t>
            </a:r>
            <a:r>
              <a:rPr lang="ru-RU" sz="2400" b="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448" name="WordArt 8"/>
          <p:cNvSpPr>
            <a:spLocks noChangeArrowheads="1" noChangeShapeType="1" noTextEdit="1"/>
          </p:cNvSpPr>
          <p:nvPr/>
        </p:nvSpPr>
        <p:spPr bwMode="auto">
          <a:xfrm rot="16200000">
            <a:off x="-1068933" y="3021261"/>
            <a:ext cx="3740150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Образование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B32EEE-5C50-4A1C-B5B7-2CBF2C23F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95" y="2848670"/>
            <a:ext cx="3264363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3" b="34257"/>
          <a:stretch/>
        </p:blipFill>
        <p:spPr>
          <a:xfrm>
            <a:off x="5376024" y="2848670"/>
            <a:ext cx="3413641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27" y="2500739"/>
            <a:ext cx="2164105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833941" y="269575"/>
            <a:ext cx="3174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Ремонт образовательных учреждений</a:t>
            </a:r>
            <a:endParaRPr lang="ru-RU" sz="28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0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5045509" y="211554"/>
            <a:ext cx="4039349" cy="978422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39E16-B98E-4388-AB20-0507D4ABCA5D}"/>
              </a:ext>
            </a:extLst>
          </p:cNvPr>
          <p:cNvSpPr txBox="1"/>
          <p:nvPr/>
        </p:nvSpPr>
        <p:spPr>
          <a:xfrm>
            <a:off x="6186034" y="427956"/>
            <a:ext cx="295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Капитальный ремонт спортивных залов </a:t>
            </a:r>
          </a:p>
          <a:p>
            <a:r>
              <a:rPr lang="ru-RU" sz="14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 7 общеобразовательных учреждениях</a:t>
            </a:r>
          </a:p>
          <a:p>
            <a:endParaRPr lang="ru-RU" sz="160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1" name="Рисунок 10" descr="Спортивные мячи">
            <a:extLst>
              <a:ext uri="{FF2B5EF4-FFF2-40B4-BE49-F238E27FC236}">
                <a16:creationId xmlns:a16="http://schemas.microsoft.com/office/drawing/2014/main" id="{DE27CB98-7CAE-4ADC-808A-27D573550F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1758" y="269575"/>
            <a:ext cx="783161" cy="7831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2133142" y="1373927"/>
            <a:ext cx="704872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Завершается строительство новой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больницы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п.Березник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.</a:t>
            </a: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Запланировано приобретение медицинского оборудования и оснащения кабинетов.</a:t>
            </a:r>
          </a:p>
          <a:p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Основная проблема: дефицит кадров.</a:t>
            </a:r>
          </a:p>
          <a:p>
            <a:pPr algn="ctr"/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426356"/>
            <a:ext cx="374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Здравоохранение </a:t>
            </a:r>
            <a:endParaRPr lang="ru-RU" sz="28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 rot="16200000">
            <a:off x="-1478240" y="2779360"/>
            <a:ext cx="4469943" cy="429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Здравоохранение</a:t>
            </a:r>
          </a:p>
        </p:txBody>
      </p:sp>
      <p:sp>
        <p:nvSpPr>
          <p:cNvPr id="6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4427984" y="316668"/>
            <a:ext cx="4656874" cy="806634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Медицина">
            <a:extLst>
              <a:ext uri="{FF2B5EF4-FFF2-40B4-BE49-F238E27FC236}">
                <a16:creationId xmlns:a16="http://schemas.microsoft.com/office/drawing/2014/main" id="{E270C149-D235-49A6-A10D-0F24A3819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0" y="409375"/>
            <a:ext cx="621220" cy="621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360739-C45E-4339-9638-4629A76A3FB6}"/>
              </a:ext>
            </a:extLst>
          </p:cNvPr>
          <p:cNvSpPr txBox="1"/>
          <p:nvPr/>
        </p:nvSpPr>
        <p:spPr>
          <a:xfrm>
            <a:off x="5360058" y="319827"/>
            <a:ext cx="36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latin typeface="Franklin Gothic Medium Cond" panose="020B0606030402020204" pitchFamily="34" charset="0"/>
              </a:rPr>
              <a:t>1 государственное учреждение здравоохранения</a:t>
            </a:r>
          </a:p>
          <a:p>
            <a:r>
              <a:rPr lang="ru-RU" sz="1200" b="0" dirty="0">
                <a:latin typeface="Franklin Gothic Medium Cond" panose="020B0606030402020204" pitchFamily="34" charset="0"/>
              </a:rPr>
              <a:t> – ГБУЗ «Виноградовская ЦРБ» (19 ФАП, 3 амбулатории, </a:t>
            </a:r>
          </a:p>
          <a:p>
            <a:r>
              <a:rPr lang="ru-RU" sz="1200" b="0" dirty="0">
                <a:latin typeface="Franklin Gothic Medium Cond" panose="020B0606030402020204" pitchFamily="34" charset="0"/>
              </a:rPr>
              <a:t>1 участковая больница)</a:t>
            </a:r>
          </a:p>
          <a:p>
            <a:r>
              <a:rPr lang="ru-RU" sz="1200" b="0" dirty="0">
                <a:latin typeface="Franklin Gothic Medium Cond" panose="020B0606030402020204" pitchFamily="34" charset="0"/>
              </a:rPr>
              <a:t>3 частных стоматологии в п. Березник</a:t>
            </a:r>
          </a:p>
        </p:txBody>
      </p:sp>
      <p:pic>
        <p:nvPicPr>
          <p:cNvPr id="12" name="Объект 8">
            <a:extLst>
              <a:ext uri="{FF2B5EF4-FFF2-40B4-BE49-F238E27FC236}">
                <a16:creationId xmlns:a16="http://schemas.microsoft.com/office/drawing/2014/main" id="{5572C7C3-B7CE-49DA-B54B-659BD350C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06" r="97"/>
          <a:stretch/>
        </p:blipFill>
        <p:spPr>
          <a:xfrm>
            <a:off x="1907704" y="3377087"/>
            <a:ext cx="4687201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192" y="2786818"/>
            <a:ext cx="2838210" cy="1589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791318" y="4963185"/>
            <a:ext cx="22265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2021</a:t>
            </a:r>
            <a:r>
              <a:rPr lang="ru-RU" sz="2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году введен новый ФАП 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д.Конецгорье</a:t>
            </a: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WordArt 7"/>
          <p:cNvSpPr>
            <a:spLocks noChangeArrowheads="1" noChangeShapeType="1" noTextEdit="1"/>
          </p:cNvSpPr>
          <p:nvPr/>
        </p:nvSpPr>
        <p:spPr bwMode="auto">
          <a:xfrm rot="16200000">
            <a:off x="-756444" y="2924970"/>
            <a:ext cx="30956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Культура</a:t>
            </a:r>
          </a:p>
        </p:txBody>
      </p:sp>
      <p:sp>
        <p:nvSpPr>
          <p:cNvPr id="9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3813044" y="196310"/>
            <a:ext cx="5112568" cy="806634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554D4-FA36-4099-BD94-364D6D59053B}"/>
              </a:ext>
            </a:extLst>
          </p:cNvPr>
          <p:cNvSpPr txBox="1"/>
          <p:nvPr/>
        </p:nvSpPr>
        <p:spPr>
          <a:xfrm>
            <a:off x="4667492" y="256592"/>
            <a:ext cx="42721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15 клубов и домов культуры</a:t>
            </a:r>
          </a:p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МБУ Виноградовская библиотечная система (19 библиотек)</a:t>
            </a:r>
          </a:p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МБУ Виноградовский районный исторический музей</a:t>
            </a:r>
          </a:p>
          <a:p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34637"/>
            <a:ext cx="4160095" cy="2527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10993"/>
          <a:stretch/>
        </p:blipFill>
        <p:spPr>
          <a:xfrm>
            <a:off x="6186960" y="3137171"/>
            <a:ext cx="2783449" cy="170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44750" r="3957" b="23750"/>
          <a:stretch/>
        </p:blipFill>
        <p:spPr>
          <a:xfrm>
            <a:off x="1691680" y="4671766"/>
            <a:ext cx="4242729" cy="2086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979712" y="349867"/>
            <a:ext cx="5616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Культура</a:t>
            </a:r>
            <a:endParaRPr lang="ru-RU" sz="32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92" y="5341368"/>
            <a:ext cx="1772816" cy="1772816"/>
          </a:xfrm>
          <a:prstGeom prst="rect">
            <a:avLst/>
          </a:prstGeom>
        </p:spPr>
      </p:pic>
      <p:sp>
        <p:nvSpPr>
          <p:cNvPr id="17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 rot="10800000">
            <a:off x="1748462" y="1047384"/>
            <a:ext cx="3895137" cy="808719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D75F87-030D-4D43-91CD-FE0361C29685}"/>
              </a:ext>
            </a:extLst>
          </p:cNvPr>
          <p:cNvSpPr txBox="1"/>
          <p:nvPr/>
        </p:nvSpPr>
        <p:spPr>
          <a:xfrm>
            <a:off x="2617787" y="1118988"/>
            <a:ext cx="30983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Молодежный ресурсный центр -  открытое </a:t>
            </a:r>
          </a:p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пространство «Чердак»</a:t>
            </a:r>
          </a:p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Детская школа искусств № 17</a:t>
            </a:r>
          </a:p>
        </p:txBody>
      </p:sp>
      <p:pic>
        <p:nvPicPr>
          <p:cNvPr id="16" name="Рисунок 15" descr="Чоканье">
            <a:extLst>
              <a:ext uri="{FF2B5EF4-FFF2-40B4-BE49-F238E27FC236}">
                <a16:creationId xmlns:a16="http://schemas.microsoft.com/office/drawing/2014/main" id="{AE173941-FF50-491E-B9A5-E70FF198A1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078" y="1175639"/>
            <a:ext cx="625362" cy="625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/>
          <a:stretch/>
        </p:blipFill>
        <p:spPr>
          <a:xfrm>
            <a:off x="6204611" y="1096219"/>
            <a:ext cx="2765798" cy="1949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Драма">
            <a:extLst>
              <a:ext uri="{FF2B5EF4-FFF2-40B4-BE49-F238E27FC236}">
                <a16:creationId xmlns:a16="http://schemas.microsoft.com/office/drawing/2014/main" id="{407CB274-942E-48C2-AD6F-35AB3DBE75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27587" y="290849"/>
            <a:ext cx="625362" cy="625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"/>
          <a:stretch/>
        </p:blipFill>
        <p:spPr>
          <a:xfrm>
            <a:off x="6156175" y="4941168"/>
            <a:ext cx="2783449" cy="1837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WordArt 8"/>
          <p:cNvSpPr>
            <a:spLocks noChangeArrowheads="1" noChangeShapeType="1" noTextEdit="1"/>
          </p:cNvSpPr>
          <p:nvPr/>
        </p:nvSpPr>
        <p:spPr bwMode="auto">
          <a:xfrm rot="16200000">
            <a:off x="-1761342" y="2421101"/>
            <a:ext cx="5112991" cy="10801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Национальный проект</a:t>
            </a:r>
          </a:p>
          <a:p>
            <a:pPr algn="ctr"/>
            <a:r>
              <a:rPr lang="ru-RU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 "Культура"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99" y="1414406"/>
            <a:ext cx="3712705" cy="2590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830312" y="209584"/>
            <a:ext cx="6685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Обеспечение развития и укрепления материально-технической базы домов культуры </a:t>
            </a:r>
            <a:endParaRPr lang="ru-RU" sz="28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92" y="5341368"/>
            <a:ext cx="1772816" cy="1772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60174" y="1723604"/>
            <a:ext cx="29130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В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2021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году обновлена база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Заостровского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 ДК: </a:t>
            </a: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закуплены новые кресла, обновлена сцена, </a:t>
            </a: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Arial" pitchFamily="34" charset="0"/>
              </a:rPr>
              <a:t>приобретено оборудование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34314" y="6173799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Проведено обследование  технического состояния  клубов:  </a:t>
            </a:r>
          </a:p>
          <a:p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д.Осиново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, ДК Первомайский и ДК п.Усть-Ваеньга</a:t>
            </a: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33" y="3568921"/>
            <a:ext cx="3692046" cy="252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67274" y="4378889"/>
            <a:ext cx="32199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Обновленный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Заостровский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 ДК стал основной площадкой празднования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550-летия </a:t>
            </a: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д. Заостровье - 28 июля 2021 года</a:t>
            </a: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TextBox 4"/>
          <p:cNvSpPr txBox="1">
            <a:spLocks noChangeArrowheads="1"/>
          </p:cNvSpPr>
          <p:nvPr/>
        </p:nvSpPr>
        <p:spPr bwMode="auto">
          <a:xfrm>
            <a:off x="2195736" y="5085184"/>
            <a:ext cx="6048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Фестиваль работников культуры</a:t>
            </a:r>
          </a:p>
        </p:txBody>
      </p:sp>
      <p:sp>
        <p:nvSpPr>
          <p:cNvPr id="66566" name="WordArt 6"/>
          <p:cNvSpPr>
            <a:spLocks noChangeArrowheads="1" noChangeShapeType="1" noTextEdit="1"/>
          </p:cNvSpPr>
          <p:nvPr/>
        </p:nvSpPr>
        <p:spPr bwMode="auto">
          <a:xfrm rot="16200000">
            <a:off x="-756444" y="2924970"/>
            <a:ext cx="30956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Культура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8B9C4E-049C-4C09-9858-663203D94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/>
          <a:stretch>
            <a:fillRect/>
          </a:stretch>
        </p:blipFill>
        <p:spPr>
          <a:xfrm>
            <a:off x="1493520" y="548976"/>
            <a:ext cx="7614984" cy="4464200"/>
          </a:xfrm>
          <a:custGeom>
            <a:avLst/>
            <a:gdLst>
              <a:gd name="connsiteX0" fmla="*/ 0 w 7568800"/>
              <a:gd name="connsiteY0" fmla="*/ 0 h 4464200"/>
              <a:gd name="connsiteX1" fmla="*/ 7568800 w 7568800"/>
              <a:gd name="connsiteY1" fmla="*/ 0 h 4464200"/>
              <a:gd name="connsiteX2" fmla="*/ 7568800 w 7568800"/>
              <a:gd name="connsiteY2" fmla="*/ 4464200 h 4464200"/>
              <a:gd name="connsiteX3" fmla="*/ 111224 w 7568800"/>
              <a:gd name="connsiteY3" fmla="*/ 4464200 h 4464200"/>
              <a:gd name="connsiteX4" fmla="*/ 116628 w 7568800"/>
              <a:gd name="connsiteY4" fmla="*/ 4328706 h 4464200"/>
              <a:gd name="connsiteX5" fmla="*/ 139263 w 7568800"/>
              <a:gd name="connsiteY5" fmla="*/ 2974640 h 4464200"/>
              <a:gd name="connsiteX6" fmla="*/ 12273 w 7568800"/>
              <a:gd name="connsiteY6" fmla="*/ 90051 h 446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68800" h="4464200">
                <a:moveTo>
                  <a:pt x="0" y="0"/>
                </a:moveTo>
                <a:lnTo>
                  <a:pt x="7568800" y="0"/>
                </a:lnTo>
                <a:lnTo>
                  <a:pt x="7568800" y="4464200"/>
                </a:lnTo>
                <a:lnTo>
                  <a:pt x="111224" y="4464200"/>
                </a:lnTo>
                <a:lnTo>
                  <a:pt x="116628" y="4328706"/>
                </a:lnTo>
                <a:cubicBezTo>
                  <a:pt x="131203" y="3912520"/>
                  <a:pt x="139263" y="3454948"/>
                  <a:pt x="139263" y="2974640"/>
                </a:cubicBezTo>
                <a:cubicBezTo>
                  <a:pt x="139263" y="1773871"/>
                  <a:pt x="88890" y="715197"/>
                  <a:pt x="12273" y="9005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WordArt 6"/>
          <p:cNvSpPr>
            <a:spLocks noChangeArrowheads="1" noChangeShapeType="1" noTextEdit="1"/>
          </p:cNvSpPr>
          <p:nvPr/>
        </p:nvSpPr>
        <p:spPr bwMode="auto">
          <a:xfrm rot="16200000">
            <a:off x="-756444" y="2924970"/>
            <a:ext cx="30956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Культура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13" y="1034197"/>
            <a:ext cx="4113082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835696" y="114839"/>
            <a:ext cx="7134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Творческие коллективы</a:t>
            </a:r>
            <a:endParaRPr lang="ru-RU" sz="32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08720"/>
            <a:ext cx="2675978" cy="1709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34460"/>
            <a:ext cx="2675978" cy="1677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57" y="4527989"/>
            <a:ext cx="2587265" cy="1844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20" y="4529397"/>
            <a:ext cx="2077947" cy="184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8500" r="9838" b="4850"/>
          <a:stretch/>
        </p:blipFill>
        <p:spPr>
          <a:xfrm>
            <a:off x="1614022" y="4529397"/>
            <a:ext cx="2373456" cy="184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8659D7-A986-4591-B582-68CB17BEF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805" r="-610" b="14307"/>
          <a:stretch/>
        </p:blipFill>
        <p:spPr>
          <a:xfrm>
            <a:off x="1912004" y="1131703"/>
            <a:ext cx="1451451" cy="1386629"/>
          </a:xfrm>
          <a:prstGeom prst="ellipse">
            <a:avLst/>
          </a:prstGeom>
          <a:ln w="41275" cap="rnd">
            <a:solidFill>
              <a:schemeClr val="accent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6807" name="WordArt 7"/>
          <p:cNvSpPr>
            <a:spLocks noChangeArrowheads="1" noChangeShapeType="1" noTextEdit="1"/>
          </p:cNvSpPr>
          <p:nvPr/>
        </p:nvSpPr>
        <p:spPr bwMode="auto">
          <a:xfrm rot="16200000">
            <a:off x="-793116" y="3069059"/>
            <a:ext cx="3097064" cy="719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Туризм</a:t>
            </a:r>
          </a:p>
        </p:txBody>
      </p:sp>
      <p:sp>
        <p:nvSpPr>
          <p:cNvPr id="8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3635896" y="1556792"/>
            <a:ext cx="5203794" cy="766363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44C76-90F0-4952-AECB-C69E245DA4D8}"/>
              </a:ext>
            </a:extLst>
          </p:cNvPr>
          <p:cNvSpPr txBox="1"/>
          <p:nvPr/>
        </p:nvSpPr>
        <p:spPr>
          <a:xfrm>
            <a:off x="4904928" y="1510509"/>
            <a:ext cx="3706207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effectLst/>
                <a:latin typeface="Franklin Gothic Medium Cond" panose="020B0606030402020204" pitchFamily="34" charset="0"/>
                <a:ea typeface="Times New Roman" panose="02020603050405020304" pitchFamily="18" charset="0"/>
              </a:rPr>
              <a:t>Государственный природный биологический </a:t>
            </a:r>
          </a:p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effectLst/>
                <a:latin typeface="Franklin Gothic Medium Cond" panose="020B0606030402020204" pitchFamily="34" charset="0"/>
                <a:ea typeface="Times New Roman" panose="02020603050405020304" pitchFamily="18" charset="0"/>
              </a:rPr>
              <a:t>заказник </a:t>
            </a:r>
            <a:r>
              <a:rPr lang="ru-RU" sz="1600" b="0" dirty="0" err="1">
                <a:solidFill>
                  <a:schemeClr val="accent1">
                    <a:lumMod val="25000"/>
                  </a:schemeClr>
                </a:solidFill>
                <a:effectLst/>
                <a:latin typeface="Franklin Gothic Medium Cond" panose="020B0606030402020204" pitchFamily="34" charset="0"/>
                <a:ea typeface="Times New Roman" panose="02020603050405020304" pitchFamily="18" charset="0"/>
              </a:rPr>
              <a:t>Клоновский</a:t>
            </a:r>
            <a:endParaRPr lang="ru-RU" sz="1600" b="0" dirty="0">
              <a:solidFill>
                <a:schemeClr val="accent1">
                  <a:lumMod val="25000"/>
                </a:schemeClr>
              </a:solidFill>
              <a:effectLst/>
              <a:latin typeface="Franklin Gothic Medium Cond" panose="020B0606030402020204" pitchFamily="34" charset="0"/>
              <a:ea typeface="Times New Roman" panose="02020603050405020304" pitchFamily="18" charset="0"/>
            </a:endParaRPr>
          </a:p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effectLst/>
                <a:latin typeface="Franklin Gothic Medium Cond" panose="020B0606030402020204" pitchFamily="34" charset="0"/>
                <a:ea typeface="Times New Roman" panose="02020603050405020304" pitchFamily="18" charset="0"/>
              </a:rPr>
              <a:t>карстовые пещеры в д. Кальи </a:t>
            </a:r>
            <a:endParaRPr lang="ru-RU" sz="16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0" name="Рисунок 9" descr="Пейзаж леса">
            <a:extLst>
              <a:ext uri="{FF2B5EF4-FFF2-40B4-BE49-F238E27FC236}">
                <a16:creationId xmlns:a16="http://schemas.microsoft.com/office/drawing/2014/main" id="{1C379DD3-B4F3-4EED-BA33-0A349AE10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53" y="1574963"/>
            <a:ext cx="610888" cy="61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93D776-E3FB-47A4-87BC-8E5DB9675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-52"/>
          <a:stretch/>
        </p:blipFill>
        <p:spPr>
          <a:xfrm>
            <a:off x="2483768" y="3204696"/>
            <a:ext cx="5328591" cy="3521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3635896" y="2386130"/>
            <a:ext cx="5203794" cy="64531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0822A-3776-4DDF-AFFA-A5B76DD49044}"/>
              </a:ext>
            </a:extLst>
          </p:cNvPr>
          <p:cNvSpPr txBox="1"/>
          <p:nvPr/>
        </p:nvSpPr>
        <p:spPr>
          <a:xfrm>
            <a:off x="4904928" y="2428147"/>
            <a:ext cx="340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4 туристические тропы в д. </a:t>
            </a:r>
            <a:r>
              <a:rPr lang="ru-RU" sz="16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Шастки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, </a:t>
            </a:r>
          </a:p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д. Слобода, д. Чамово, д. Борок</a:t>
            </a:r>
          </a:p>
        </p:txBody>
      </p:sp>
      <p:pic>
        <p:nvPicPr>
          <p:cNvPr id="14" name="Рисунок 13" descr="Карта с кнопкой">
            <a:extLst>
              <a:ext uri="{FF2B5EF4-FFF2-40B4-BE49-F238E27FC236}">
                <a16:creationId xmlns:a16="http://schemas.microsoft.com/office/drawing/2014/main" id="{0773D117-C885-4142-90C3-357CDA6A8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36" y="2436634"/>
            <a:ext cx="594805" cy="59480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835696" y="114839"/>
            <a:ext cx="7134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Туристические объекты </a:t>
            </a:r>
            <a:endParaRPr lang="ru-RU" sz="32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0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3611191" y="780800"/>
            <a:ext cx="5203794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7B95E0-593F-4D8B-AF6F-2C86E3C455C0}"/>
              </a:ext>
            </a:extLst>
          </p:cNvPr>
          <p:cNvSpPr txBox="1"/>
          <p:nvPr/>
        </p:nvSpPr>
        <p:spPr>
          <a:xfrm>
            <a:off x="4893353" y="801203"/>
            <a:ext cx="2324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гостевой дом,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5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гостиниц</a:t>
            </a: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9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кафе, столовых</a:t>
            </a:r>
          </a:p>
        </p:txBody>
      </p:sp>
      <p:pic>
        <p:nvPicPr>
          <p:cNvPr id="19" name="Рисунок 18" descr="Гамбургер и напиток">
            <a:extLst>
              <a:ext uri="{FF2B5EF4-FFF2-40B4-BE49-F238E27FC236}">
                <a16:creationId xmlns:a16="http://schemas.microsoft.com/office/drawing/2014/main" id="{20A61032-7D7A-4B82-B5DF-238A78E00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14153" y="843919"/>
            <a:ext cx="575569" cy="5755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7" name="WordArt 7"/>
          <p:cNvSpPr>
            <a:spLocks noChangeArrowheads="1" noChangeShapeType="1" noTextEdit="1"/>
          </p:cNvSpPr>
          <p:nvPr/>
        </p:nvSpPr>
        <p:spPr bwMode="auto">
          <a:xfrm rot="16200000">
            <a:off x="-2024215" y="2773510"/>
            <a:ext cx="5597018" cy="11473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Территориальное  общественное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самоуправление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40848" y="187864"/>
            <a:ext cx="7134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Территориальное общественное самоуправление</a:t>
            </a:r>
            <a:endParaRPr lang="ru-RU" sz="32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7B95E0-593F-4D8B-AF6F-2C86E3C455C0}"/>
              </a:ext>
            </a:extLst>
          </p:cNvPr>
          <p:cNvSpPr txBox="1"/>
          <p:nvPr/>
        </p:nvSpPr>
        <p:spPr>
          <a:xfrm>
            <a:off x="1916888" y="1356314"/>
            <a:ext cx="3760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На территории  округа действует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99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ТОС</a:t>
            </a:r>
            <a:endParaRPr lang="ru-RU" sz="16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41815603"/>
              </p:ext>
            </p:extLst>
          </p:nvPr>
        </p:nvGraphicFramePr>
        <p:xfrm>
          <a:off x="5220072" y="1169254"/>
          <a:ext cx="3635896" cy="2481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FC7B95E0-593F-4D8B-AF6F-2C86E3C455C0}"/>
              </a:ext>
            </a:extLst>
          </p:cNvPr>
          <p:cNvSpPr txBox="1"/>
          <p:nvPr/>
        </p:nvSpPr>
        <p:spPr>
          <a:xfrm>
            <a:off x="4460217" y="3269133"/>
            <a:ext cx="4219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 2021 году реализовано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20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проектов ТОС.</a:t>
            </a:r>
          </a:p>
          <a:p>
            <a:endParaRPr lang="ru-RU" sz="16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8194" y="3869625"/>
            <a:ext cx="6758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Лучшим проектом ТОС Архангельской области» стал проект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«Нам здесь жить» –  ТОС «Моя деревня»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(д. Верхняя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Кица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) по созданию пункта РСО.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40848" y="6178182"/>
            <a:ext cx="7112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Лучшими </a:t>
            </a:r>
            <a:r>
              <a:rPr lang="ru-RU" alt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ТОСами</a:t>
            </a:r>
            <a:r>
              <a:rPr lang="ru-RU" alt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Архангельской области» в 2021 году признаны: </a:t>
            </a:r>
          </a:p>
          <a:p>
            <a:r>
              <a:rPr lang="ru-RU" alt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ТОС «Моя деревня» (</a:t>
            </a:r>
            <a:r>
              <a:rPr lang="ru-RU" alt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В.Кица</a:t>
            </a:r>
            <a:r>
              <a:rPr lang="ru-RU" alt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) и ТОС «Молодежная инициатива» (</a:t>
            </a:r>
            <a:r>
              <a:rPr lang="ru-RU" alt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п.Сельменьга</a:t>
            </a:r>
            <a:r>
              <a:rPr lang="ru-RU" alt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)</a:t>
            </a: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3A74902-B8D7-4D51-ABC6-5D3952FC7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5" b="30569"/>
          <a:stretch/>
        </p:blipFill>
        <p:spPr>
          <a:xfrm>
            <a:off x="1862735" y="4705314"/>
            <a:ext cx="2126387" cy="14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1B109B-9B85-4F13-8276-27AEBA801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00" y="4687698"/>
            <a:ext cx="2047710" cy="14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7519C77-7222-4720-9A61-899D159AE7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40" b="34583"/>
          <a:stretch/>
        </p:blipFill>
        <p:spPr>
          <a:xfrm>
            <a:off x="6546256" y="4714537"/>
            <a:ext cx="2133347" cy="1458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572000" y="2640607"/>
            <a:ext cx="1368152" cy="500361"/>
          </a:xfrm>
          <a:prstGeom prst="wedgeRoundRectCallout">
            <a:avLst>
              <a:gd name="adj1" fmla="val 75918"/>
              <a:gd name="adj2" fmla="val -63000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 Березнике</a:t>
            </a:r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7217895" y="878814"/>
            <a:ext cx="1635898" cy="500361"/>
          </a:xfrm>
          <a:prstGeom prst="wedgeRoundRectCallout">
            <a:avLst>
              <a:gd name="adj1" fmla="val -39600"/>
              <a:gd name="adj2" fmla="val 86679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 других населенных пунктах</a:t>
            </a:r>
            <a:endParaRPr lang="ru-RU" sz="16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77D1688-502B-472B-BCC1-ACC9EAF82E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47" y="1898741"/>
            <a:ext cx="2352057" cy="174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934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1835696" y="1412776"/>
            <a:ext cx="52565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175160"/>
                </a:solidFill>
                <a:latin typeface="Franklin Gothic Medium Cond" panose="020B0606030402020204" pitchFamily="34" charset="0"/>
              </a:rPr>
              <a:t>Волонтерский отряд «Бумеранг добра» помогает развозить лекарства, продуктовые наборы, а также оказывает помощь в подноске и расколке дров.</a:t>
            </a:r>
          </a:p>
        </p:txBody>
      </p:sp>
      <p:sp>
        <p:nvSpPr>
          <p:cNvPr id="73736" name="WordArt 8"/>
          <p:cNvSpPr>
            <a:spLocks noChangeArrowheads="1" noChangeShapeType="1" noTextEdit="1"/>
          </p:cNvSpPr>
          <p:nvPr/>
        </p:nvSpPr>
        <p:spPr bwMode="auto">
          <a:xfrm rot="16200000">
            <a:off x="-893763" y="3133726"/>
            <a:ext cx="35147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Молодежь</a:t>
            </a:r>
          </a:p>
        </p:txBody>
      </p:sp>
      <p:sp>
        <p:nvSpPr>
          <p:cNvPr id="73737" name="WordArt 9"/>
          <p:cNvSpPr>
            <a:spLocks noChangeArrowheads="1" noChangeShapeType="1" noTextEdit="1"/>
          </p:cNvSpPr>
          <p:nvPr/>
        </p:nvSpPr>
        <p:spPr bwMode="auto">
          <a:xfrm rot="16200000">
            <a:off x="-893763" y="3133726"/>
            <a:ext cx="35147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Молодежь</a:t>
            </a:r>
          </a:p>
        </p:txBody>
      </p:sp>
      <p:pic>
        <p:nvPicPr>
          <p:cNvPr id="7" name="Рисунок 6" descr="https://sun9-62.userapi.com/impg/487nJjnGZcTa5d9JFKs6Jsdozi1Pl421ykQEaA/PTKbv5Edl00.jpg?size=1200x1600&amp;quality=96&amp;sign=b84379959a689ea3ed205fe63376e0eb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24944"/>
            <a:ext cx="1800200" cy="2578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ttps://sun9-57.userapi.com/impg/5dpB9C65t4EV4E6hoJFiPhj8TIMa7lz9tTALKg/6Whgu1F4wzM.jpg?size=1266x1688&amp;quality=96&amp;sign=8eb5378fde8f3e5d54e54c5d4ce49df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327994"/>
            <a:ext cx="1499947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323376" y="332656"/>
            <a:ext cx="6679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 err="1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Волонтерство</a:t>
            </a:r>
            <a:endParaRPr lang="ru-RU" sz="32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700"/>
            <a:ext cx="1296144" cy="1223182"/>
          </a:xfrm>
          <a:prstGeom prst="rect">
            <a:avLst/>
          </a:prstGeom>
        </p:spPr>
      </p:pic>
      <p:sp>
        <p:nvSpPr>
          <p:cNvPr id="10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1835696" y="2681375"/>
            <a:ext cx="3816424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8341AF-CA60-4F19-9636-FFBAAF21C5C0}"/>
              </a:ext>
            </a:extLst>
          </p:cNvPr>
          <p:cNvSpPr txBox="1"/>
          <p:nvPr/>
        </p:nvSpPr>
        <p:spPr>
          <a:xfrm>
            <a:off x="2794123" y="2681375"/>
            <a:ext cx="28345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Патриотические акции</a:t>
            </a:r>
          </a:p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Культурное, социальное, спортивное и </a:t>
            </a:r>
          </a:p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событийное </a:t>
            </a:r>
            <a:r>
              <a:rPr lang="ru-RU" sz="14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волонтерство</a:t>
            </a:r>
            <a:endParaRPr lang="ru-RU" sz="14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55" y="2755535"/>
            <a:ext cx="650249" cy="544937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825946" y="3741684"/>
            <a:ext cx="41404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175160"/>
                </a:solidFill>
                <a:latin typeface="Franklin Gothic Medium Cond" panose="020B0606030402020204" pitchFamily="34" charset="0"/>
              </a:rPr>
              <a:t>Основные задачи отряда: добровольческая помощь, участие в мероприятиях, проводимых для молодежи.</a:t>
            </a:r>
          </a:p>
        </p:txBody>
      </p:sp>
      <p:pic>
        <p:nvPicPr>
          <p:cNvPr id="16" name="Рисунок 15" descr="https://sun9-17.userapi.com/impg/9IrXwcuTQm7PsrGjh_9c7k77Tei_MYEqEYL8Kw/3Fs73o_FO7M.jpg?size=1440x1920&amp;quality=96&amp;sign=fc5ebd503aafe5bb07a47f040cb5f993&amp;type=albu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34" y="4930182"/>
            <a:ext cx="1396806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https://sun9-49.userapi.com/impg/kifOD5Yy4ofBE9KvgdrJi__st04nGuAJQsoPZw/EfSKt-znF_Y.jpg?size=1440x1920&amp;quality=96&amp;sign=033b0ef7ccfed66a1ae338553165cdb6&amp;type=albu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930182"/>
            <a:ext cx="1279363" cy="1803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98" y="4899576"/>
            <a:ext cx="1372954" cy="1830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26546">
            <a:off x="7463420" y="4581080"/>
            <a:ext cx="1477182" cy="94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5959009" y="5664150"/>
            <a:ext cx="31683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rgbClr val="175160"/>
                </a:solidFill>
                <a:latin typeface="Franklin Gothic Medium Cond" panose="020B0606030402020204" pitchFamily="34" charset="0"/>
              </a:rPr>
              <a:t>К концу первого квартала 2022 года запланировано подключение к программе участников из </a:t>
            </a:r>
            <a:r>
              <a:rPr lang="ru-RU" sz="1600" b="0" dirty="0" err="1">
                <a:solidFill>
                  <a:srgbClr val="175160"/>
                </a:solidFill>
                <a:latin typeface="Franklin Gothic Medium Cond" panose="020B0606030402020204" pitchFamily="34" charset="0"/>
              </a:rPr>
              <a:t>Виноградовского</a:t>
            </a:r>
            <a:r>
              <a:rPr lang="ru-RU" sz="1600" b="0" dirty="0">
                <a:solidFill>
                  <a:srgbClr val="175160"/>
                </a:solidFill>
                <a:latin typeface="Franklin Gothic Medium Cond" panose="020B0606030402020204" pitchFamily="34" charset="0"/>
              </a:rPr>
              <a:t> округов</a:t>
            </a:r>
            <a:endParaRPr lang="ru-RU" sz="1600" b="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3" name="TextBox 6"/>
          <p:cNvSpPr txBox="1">
            <a:spLocks noChangeArrowheads="1"/>
          </p:cNvSpPr>
          <p:nvPr/>
        </p:nvSpPr>
        <p:spPr bwMode="auto">
          <a:xfrm>
            <a:off x="1684272" y="86535"/>
            <a:ext cx="7272338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Доходная часть бюджета составила  </a:t>
            </a:r>
            <a:r>
              <a:rPr lang="ru-RU" sz="32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867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млн.руб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algn="just"/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На конец отчетного периода кредиторская задолженность 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отсутствует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.</a:t>
            </a:r>
          </a:p>
          <a:p>
            <a:pPr algn="just"/>
            <a:r>
              <a:rPr lang="ru-RU" sz="2400" b="0" dirty="0">
                <a:latin typeface="Calibri" pitchFamily="34" charset="0"/>
              </a:rPr>
              <a:t>      </a:t>
            </a:r>
          </a:p>
          <a:p>
            <a:pPr algn="just"/>
            <a:endParaRPr lang="ru-RU" sz="2400" dirty="0">
              <a:latin typeface="Calibri" pitchFamily="34" charset="0"/>
            </a:endParaRPr>
          </a:p>
          <a:p>
            <a:endParaRPr lang="ru-RU" b="0" dirty="0">
              <a:latin typeface="Calibri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912583391"/>
              </p:ext>
            </p:extLst>
          </p:nvPr>
        </p:nvGraphicFramePr>
        <p:xfrm>
          <a:off x="2133752" y="1268760"/>
          <a:ext cx="6096000" cy="491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 flipH="1">
            <a:off x="7079832" y="6174500"/>
            <a:ext cx="513536" cy="1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7614735" y="5851334"/>
            <a:ext cx="1127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 ЖКХ</a:t>
            </a:r>
          </a:p>
          <a:p>
            <a:pPr algn="ctr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8,2%</a:t>
            </a:r>
            <a:endParaRPr lang="ru-RU" b="0" dirty="0">
              <a:latin typeface="Franklin Gothic Medium Cond" panose="020B06060304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7772808" y="3019889"/>
            <a:ext cx="0" cy="704706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7772808" y="2492896"/>
            <a:ext cx="0" cy="526993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6825017" y="1804232"/>
            <a:ext cx="18955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МЕСТНЫЙ БЮДЖЕТ</a:t>
            </a:r>
          </a:p>
          <a:p>
            <a:pPr algn="ctr"/>
            <a:r>
              <a:rPr lang="ru-RU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12,7%</a:t>
            </a:r>
          </a:p>
          <a:p>
            <a:pPr algn="ctr"/>
            <a:endParaRPr lang="ru-RU" b="0" dirty="0"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5220072" y="4751083"/>
            <a:ext cx="0" cy="1443838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430199" y="6194921"/>
            <a:ext cx="789873" cy="0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943459" y="5871755"/>
            <a:ext cx="2346733" cy="646331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none">
            <a:spAutoFit/>
          </a:bodyPr>
          <a:lstStyle/>
          <a:p>
            <a:pPr algn="ctr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БЮДЖЕТ</a:t>
            </a:r>
          </a:p>
          <a:p>
            <a:pPr algn="ctr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14,9%</a:t>
            </a: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3923928" y="2232484"/>
            <a:ext cx="0" cy="1196516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267472" y="2232483"/>
            <a:ext cx="656456" cy="0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684272" y="1833416"/>
            <a:ext cx="20594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ОБЛАСТНОЙ БЮДЖЕТ</a:t>
            </a:r>
          </a:p>
          <a:p>
            <a:pPr algn="ctr"/>
            <a:r>
              <a:rPr lang="ru-RU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64,2%</a:t>
            </a:r>
          </a:p>
          <a:p>
            <a:pPr algn="ctr"/>
            <a:endParaRPr lang="ru-RU" b="0" dirty="0"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7" name="WordArt 6">
            <a:extLst>
              <a:ext uri="{FF2B5EF4-FFF2-40B4-BE49-F238E27FC236}">
                <a16:creationId xmlns:a16="http://schemas.microsoft.com/office/drawing/2014/main" id="{118BD7A1-13FA-49EA-B023-744A2FAF4A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5400000">
            <a:off x="-2008188" y="3024188"/>
            <a:ext cx="5599113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Бюджет </a:t>
            </a:r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Виноградовского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муниципального округа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1835695" y="1700213"/>
            <a:ext cx="72008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175160"/>
                </a:solidFill>
                <a:latin typeface="Franklin Gothic Medium Cond" panose="020B0606030402020204" pitchFamily="34" charset="0"/>
              </a:rPr>
              <a:t>Молодежный ресурсный центр - первая точка притяжения инфраструктурного проекта «Открытые пространства» областного Дома молодежи</a:t>
            </a:r>
          </a:p>
        </p:txBody>
      </p:sp>
      <p:sp>
        <p:nvSpPr>
          <p:cNvPr id="73736" name="WordArt 8"/>
          <p:cNvSpPr>
            <a:spLocks noChangeArrowheads="1" noChangeShapeType="1" noTextEdit="1"/>
          </p:cNvSpPr>
          <p:nvPr/>
        </p:nvSpPr>
        <p:spPr bwMode="auto">
          <a:xfrm rot="16200000">
            <a:off x="-893763" y="3133726"/>
            <a:ext cx="35147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Молодежь</a:t>
            </a:r>
          </a:p>
        </p:txBody>
      </p:sp>
      <p:sp>
        <p:nvSpPr>
          <p:cNvPr id="73737" name="WordArt 9"/>
          <p:cNvSpPr>
            <a:spLocks noChangeArrowheads="1" noChangeShapeType="1" noTextEdit="1"/>
          </p:cNvSpPr>
          <p:nvPr/>
        </p:nvSpPr>
        <p:spPr bwMode="auto">
          <a:xfrm rot="16200000">
            <a:off x="-893763" y="3133726"/>
            <a:ext cx="35147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Молодежь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334722"/>
            <a:ext cx="6679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Открытое пространство для молодежи</a:t>
            </a:r>
            <a:endParaRPr lang="ru-RU" sz="32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0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1835696" y="2681375"/>
            <a:ext cx="3816424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392673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Занятия по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киберспорту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 для молодежи </a:t>
            </a: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8341AF-CA60-4F19-9636-FFBAAF21C5C0}"/>
              </a:ext>
            </a:extLst>
          </p:cNvPr>
          <p:cNvSpPr txBox="1"/>
          <p:nvPr/>
        </p:nvSpPr>
        <p:spPr>
          <a:xfrm>
            <a:off x="2741220" y="2821182"/>
            <a:ext cx="2476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7 марта 2021 года </a:t>
            </a:r>
          </a:p>
          <a:p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Открытое пространство «Чердак»</a:t>
            </a:r>
          </a:p>
          <a:p>
            <a:endParaRPr lang="ru-RU" sz="12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959009" y="5624682"/>
            <a:ext cx="31683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rgbClr val="175160"/>
                </a:solidFill>
                <a:latin typeface="Franklin Gothic Medium Cond" panose="020B0606030402020204" pitchFamily="34" charset="0"/>
              </a:rPr>
              <a:t>К концу первого квартала 2022 года запланировано подключение к программе участников из </a:t>
            </a:r>
            <a:r>
              <a:rPr lang="ru-RU" sz="1600" b="0" dirty="0" err="1">
                <a:solidFill>
                  <a:srgbClr val="175160"/>
                </a:solidFill>
                <a:latin typeface="Franklin Gothic Medium Cond" panose="020B0606030402020204" pitchFamily="34" charset="0"/>
              </a:rPr>
              <a:t>Виноградовского</a:t>
            </a:r>
            <a:r>
              <a:rPr lang="ru-RU" sz="1600" b="0" dirty="0">
                <a:solidFill>
                  <a:srgbClr val="175160"/>
                </a:solidFill>
                <a:latin typeface="Franklin Gothic Medium Cond" panose="020B0606030402020204" pitchFamily="34" charset="0"/>
              </a:rPr>
              <a:t> округов</a:t>
            </a:r>
            <a:endParaRPr lang="ru-RU" sz="1600" b="0" dirty="0">
              <a:latin typeface="Calibri" pitchFamily="34" charset="0"/>
            </a:endParaRPr>
          </a:p>
        </p:txBody>
      </p:sp>
      <p:pic>
        <p:nvPicPr>
          <p:cNvPr id="15" name="Рисунок 14" descr="https://sun9-67.userapi.com/impg/6TtlhjKlKiBVAKaXYtJgHy4V105zOkVXJcvw_g/Yxl7hmo9reY.jpg?size=1920x1080&amp;quality=96&amp;sign=4caaa2d6ec1564a9b086f039b91d6ce8&amp;type=albu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05" y="2736194"/>
            <a:ext cx="3412146" cy="19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un9-70.userapi.com/impg/J-YYFaY7-U6A5ElnMWIg4-LUFIZkXEOgaMwvyw/ZXYWIYAln7Y.jpg?size=1920x1440&amp;quality=96&amp;sign=e30c2943b8adfaecb5ccb437f8d53e56&amp;type=albu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05" y="4744033"/>
            <a:ext cx="3423780" cy="192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47.userapi.com/impg/wIkMd5VOrd-C08eOL-qn0uqe6oN0f8OG8dfPfw/MFq-sJW48Hg.jpg?size=820x461&amp;quality=96&amp;sign=209ed955f2467b7f1e3d5d9d5cb93045&amp;type=albu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4453291"/>
            <a:ext cx="4032448" cy="2342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1907704" y="3617867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Филиал школы кино </a:t>
            </a:r>
            <a:r>
              <a:rPr lang="en-US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</a:rPr>
              <a:t>InFilm</a:t>
            </a: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8" name="Рисунок 17" descr="Чоканье">
            <a:extLst>
              <a:ext uri="{FF2B5EF4-FFF2-40B4-BE49-F238E27FC236}">
                <a16:creationId xmlns:a16="http://schemas.microsoft.com/office/drawing/2014/main" id="{AE173941-FF50-491E-B9A5-E70FF198A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1701" y="2772539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98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9512" y="548680"/>
            <a:ext cx="1107996" cy="6013832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СПОРТИВНЫЕ ДОСТИЖЕНИЯ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8" name="Рисунок 7" descr="C:\Users\ZhukK\Desktop\NMhxjyePU_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01820"/>
            <a:ext cx="3078088" cy="2312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828974" y="3261002"/>
            <a:ext cx="6984776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приобретены профессиональные </a:t>
            </a:r>
            <a:r>
              <a:rPr lang="ru-RU" sz="16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снегоукладчики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трасс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приобретены столы для на стольного тенниса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новый снегоуборочный комбайн в ЦДО для обслуживания хоккейного корта. </a:t>
            </a:r>
          </a:p>
        </p:txBody>
      </p:sp>
      <p:pic>
        <p:nvPicPr>
          <p:cNvPr id="10" name="Рисунок 9" descr="C:\Users\ZhukK\Desktop\KKRv1W5j5e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01820"/>
            <a:ext cx="1728192" cy="2304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ZhukK\Desktop\tM3_uUbp0L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628343"/>
            <a:ext cx="2146798" cy="152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77" y="1625003"/>
            <a:ext cx="2029771" cy="152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7703" b="4744"/>
          <a:stretch/>
        </p:blipFill>
        <p:spPr>
          <a:xfrm>
            <a:off x="1907703" y="4401820"/>
            <a:ext cx="1781945" cy="2321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0101" r="9051" b="16401"/>
          <a:stretch/>
        </p:blipFill>
        <p:spPr>
          <a:xfrm>
            <a:off x="6581328" y="1613652"/>
            <a:ext cx="2153007" cy="152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281681" y="594266"/>
            <a:ext cx="1080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Спорт</a:t>
            </a:r>
          </a:p>
        </p:txBody>
      </p:sp>
      <p:sp>
        <p:nvSpPr>
          <p:cNvPr id="15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4355975" y="129627"/>
            <a:ext cx="4555613" cy="1359004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341AF-CA60-4F19-9636-FFBAAF21C5C0}"/>
              </a:ext>
            </a:extLst>
          </p:cNvPr>
          <p:cNvSpPr txBox="1"/>
          <p:nvPr/>
        </p:nvSpPr>
        <p:spPr>
          <a:xfrm>
            <a:off x="5934152" y="129627"/>
            <a:ext cx="25828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16 спортивных залов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4 хоккейных корта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2 поля для мини-футбола (п. Березник)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 универсальная площадка (п. Березник)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 площадка ГТО (п. Березник)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 спортивная площадка (п.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Сельменьга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)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 спортивное ядро (п.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Хетово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) </a:t>
            </a:r>
          </a:p>
        </p:txBody>
      </p:sp>
      <p:pic>
        <p:nvPicPr>
          <p:cNvPr id="16" name="Рисунок 15" descr="Футбол">
            <a:extLst>
              <a:ext uri="{FF2B5EF4-FFF2-40B4-BE49-F238E27FC236}">
                <a16:creationId xmlns:a16="http://schemas.microsoft.com/office/drawing/2014/main" id="{A0AC8801-BA67-45F7-BBA5-4903D1188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80624" y="351928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Объект 41">
            <a:extLst>
              <a:ext uri="{FF2B5EF4-FFF2-40B4-BE49-F238E27FC236}">
                <a16:creationId xmlns:a16="http://schemas.microsoft.com/office/drawing/2014/main" id="{6BEE62A3-DEC2-4BB7-84D1-EEF1DB329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9"/>
          <a:stretch/>
        </p:blipFill>
        <p:spPr bwMode="auto">
          <a:xfrm>
            <a:off x="1357988" y="4401384"/>
            <a:ext cx="3934092" cy="2484000"/>
          </a:xfrm>
          <a:custGeom>
            <a:avLst/>
            <a:gdLst>
              <a:gd name="connsiteX0" fmla="*/ 291790 w 3934092"/>
              <a:gd name="connsiteY0" fmla="*/ 0 h 2484000"/>
              <a:gd name="connsiteX1" fmla="*/ 3934092 w 3934092"/>
              <a:gd name="connsiteY1" fmla="*/ 0 h 2484000"/>
              <a:gd name="connsiteX2" fmla="*/ 3934092 w 3934092"/>
              <a:gd name="connsiteY2" fmla="*/ 2484000 h 2484000"/>
              <a:gd name="connsiteX3" fmla="*/ 0 w 3934092"/>
              <a:gd name="connsiteY3" fmla="*/ 2484000 h 2484000"/>
              <a:gd name="connsiteX4" fmla="*/ 0 w 3934092"/>
              <a:gd name="connsiteY4" fmla="*/ 2446804 h 2484000"/>
              <a:gd name="connsiteX5" fmla="*/ 23821 w 3934092"/>
              <a:gd name="connsiteY5" fmla="*/ 2340927 h 2484000"/>
              <a:gd name="connsiteX6" fmla="*/ 290046 w 3934092"/>
              <a:gd name="connsiteY6" fmla="*/ 30005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4092" h="2484000">
                <a:moveTo>
                  <a:pt x="291790" y="0"/>
                </a:moveTo>
                <a:lnTo>
                  <a:pt x="3934092" y="0"/>
                </a:lnTo>
                <a:lnTo>
                  <a:pt x="3934092" y="2484000"/>
                </a:lnTo>
                <a:lnTo>
                  <a:pt x="0" y="2484000"/>
                </a:lnTo>
                <a:lnTo>
                  <a:pt x="0" y="2446804"/>
                </a:lnTo>
                <a:lnTo>
                  <a:pt x="23821" y="2340927"/>
                </a:lnTo>
                <a:cubicBezTo>
                  <a:pt x="129993" y="1829277"/>
                  <a:pt x="228877" y="994399"/>
                  <a:pt x="290046" y="30005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06FE66-86A8-4ADE-B74E-6953A9B83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31" y="4401384"/>
            <a:ext cx="3806336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364440" y="1529303"/>
            <a:ext cx="4348253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34722"/>
            <a:ext cx="6679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Экономика</a:t>
            </a:r>
            <a:endParaRPr lang="ru-RU" sz="32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5" name="Рисунок 14" descr="Елка">
            <a:extLst>
              <a:ext uri="{FF2B5EF4-FFF2-40B4-BE49-F238E27FC236}">
                <a16:creationId xmlns:a16="http://schemas.microsoft.com/office/drawing/2014/main" id="{DD465A4F-8F4A-41DE-82C5-4D4A38E891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597" y="1589153"/>
            <a:ext cx="509912" cy="50991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7DBF76-4554-4598-A143-86E2AB338CBF}"/>
              </a:ext>
            </a:extLst>
          </p:cNvPr>
          <p:cNvSpPr txBox="1"/>
          <p:nvPr/>
        </p:nvSpPr>
        <p:spPr>
          <a:xfrm>
            <a:off x="886774" y="1629520"/>
            <a:ext cx="38259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solidFill>
                  <a:schemeClr val="accent1">
                    <a:lumMod val="25000"/>
                  </a:schemeClr>
                </a:solidFill>
              </a:rPr>
              <a:t>Лесопромышленный комплекс:</a:t>
            </a:r>
          </a:p>
          <a:p>
            <a:r>
              <a:rPr lang="ru-RU" sz="1200" dirty="0">
                <a:solidFill>
                  <a:schemeClr val="accent1">
                    <a:lumMod val="25000"/>
                  </a:schemeClr>
                </a:solidFill>
              </a:rPr>
              <a:t>более 95 % объема товарной продукции округа</a:t>
            </a:r>
          </a:p>
        </p:txBody>
      </p:sp>
      <p:sp>
        <p:nvSpPr>
          <p:cNvPr id="38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364440" y="2316536"/>
            <a:ext cx="4348253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4AD409-836A-4B08-BA91-EF03E97D767E}"/>
              </a:ext>
            </a:extLst>
          </p:cNvPr>
          <p:cNvSpPr txBox="1"/>
          <p:nvPr/>
        </p:nvSpPr>
        <p:spPr>
          <a:xfrm>
            <a:off x="976552" y="2391735"/>
            <a:ext cx="382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25000"/>
                  </a:schemeClr>
                </a:solidFill>
              </a:rPr>
              <a:t>Предприятия занимаются заготовкой и переработкой древесины, производством пиломатериалов</a:t>
            </a:r>
          </a:p>
        </p:txBody>
      </p:sp>
      <p:pic>
        <p:nvPicPr>
          <p:cNvPr id="17" name="Рисунок 16" descr="Листопадное дерево">
            <a:extLst>
              <a:ext uri="{FF2B5EF4-FFF2-40B4-BE49-F238E27FC236}">
                <a16:creationId xmlns:a16="http://schemas.microsoft.com/office/drawing/2014/main" id="{9E5E80D0-BCEA-4776-8389-E73AD05FA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5062" y="2390374"/>
            <a:ext cx="509912" cy="509912"/>
          </a:xfrm>
          <a:prstGeom prst="rect">
            <a:avLst/>
          </a:prstGeom>
        </p:spPr>
      </p:pic>
      <p:sp>
        <p:nvSpPr>
          <p:cNvPr id="39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346597" y="3173569"/>
            <a:ext cx="4348253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0F9331-FA35-4435-A5B0-EA9B77CB3133}"/>
              </a:ext>
            </a:extLst>
          </p:cNvPr>
          <p:cNvSpPr txBox="1"/>
          <p:nvPr/>
        </p:nvSpPr>
        <p:spPr>
          <a:xfrm>
            <a:off x="851505" y="3267806"/>
            <a:ext cx="392607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Работает 31 организация с численностью работающих </a:t>
            </a:r>
            <a:br>
              <a:rPr lang="ru-RU" sz="1050" dirty="0">
                <a:solidFill>
                  <a:schemeClr val="accent1">
                    <a:lumMod val="25000"/>
                  </a:schemeClr>
                </a:solidFill>
              </a:rPr>
            </a:br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свыше 1 тыс. человек (более 25 % от общей </a:t>
            </a:r>
            <a:br>
              <a:rPr lang="ru-RU" sz="1050" dirty="0">
                <a:solidFill>
                  <a:schemeClr val="accent1">
                    <a:lumMod val="25000"/>
                  </a:schemeClr>
                </a:solidFill>
              </a:rPr>
            </a:br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численности занятых в экономике района)</a:t>
            </a:r>
          </a:p>
        </p:txBody>
      </p:sp>
      <p:pic>
        <p:nvPicPr>
          <p:cNvPr id="21" name="Рисунок 20" descr="Круговая диаграмма">
            <a:extLst>
              <a:ext uri="{FF2B5EF4-FFF2-40B4-BE49-F238E27FC236}">
                <a16:creationId xmlns:a16="http://schemas.microsoft.com/office/drawing/2014/main" id="{9161DE28-6B7C-4483-BB50-94F6C41244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9864" y="3288090"/>
            <a:ext cx="464217" cy="464217"/>
          </a:xfrm>
          <a:prstGeom prst="rect">
            <a:avLst/>
          </a:prstGeom>
        </p:spPr>
      </p:pic>
      <p:sp>
        <p:nvSpPr>
          <p:cNvPr id="41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361843" y="4031292"/>
            <a:ext cx="4348253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 descr="Пейзаж леса">
            <a:extLst>
              <a:ext uri="{FF2B5EF4-FFF2-40B4-BE49-F238E27FC236}">
                <a16:creationId xmlns:a16="http://schemas.microsoft.com/office/drawing/2014/main" id="{C1A3FEFB-F874-4FB1-8F76-EB1CDC513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5536" y="4113136"/>
            <a:ext cx="540000" cy="54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6821E9A-BEA4-48F3-BDC3-82EBC18B459E}"/>
              </a:ext>
            </a:extLst>
          </p:cNvPr>
          <p:cNvSpPr txBox="1"/>
          <p:nvPr/>
        </p:nvSpPr>
        <p:spPr>
          <a:xfrm>
            <a:off x="1031740" y="4096569"/>
            <a:ext cx="368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25000"/>
                  </a:schemeClr>
                </a:solidFill>
              </a:rPr>
              <a:t>Основные предприятия: ООО «Березниковский ЛПК», ООО «</a:t>
            </a:r>
            <a:r>
              <a:rPr lang="ru-RU" sz="1200" dirty="0" err="1">
                <a:solidFill>
                  <a:schemeClr val="accent1">
                    <a:lumMod val="25000"/>
                  </a:schemeClr>
                </a:solidFill>
              </a:rPr>
              <a:t>Ваеньгский</a:t>
            </a:r>
            <a:r>
              <a:rPr lang="ru-RU" sz="1200" dirty="0">
                <a:solidFill>
                  <a:schemeClr val="accent1">
                    <a:lumMod val="25000"/>
                  </a:schemeClr>
                </a:solidFill>
              </a:rPr>
              <a:t> ЛПК», ООО «ГК «УЛК»</a:t>
            </a:r>
          </a:p>
        </p:txBody>
      </p:sp>
      <p:sp>
        <p:nvSpPr>
          <p:cNvPr id="43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4799739" y="1544997"/>
            <a:ext cx="4286093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Рисунок 24" descr="Корова">
            <a:extLst>
              <a:ext uri="{FF2B5EF4-FFF2-40B4-BE49-F238E27FC236}">
                <a16:creationId xmlns:a16="http://schemas.microsoft.com/office/drawing/2014/main" id="{0B4E71C4-5701-458F-BB11-DE2FECEF7E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60032" y="1632971"/>
            <a:ext cx="523228" cy="52322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98CE17F-A891-4464-B73C-B6B9FDBF525C}"/>
              </a:ext>
            </a:extLst>
          </p:cNvPr>
          <p:cNvSpPr txBox="1"/>
          <p:nvPr/>
        </p:nvSpPr>
        <p:spPr>
          <a:xfrm>
            <a:off x="5469249" y="1567362"/>
            <a:ext cx="347510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accent1">
                    <a:lumMod val="25000"/>
                  </a:schemeClr>
                </a:solidFill>
              </a:rPr>
              <a:t>Агропромышленный комплекс:</a:t>
            </a:r>
          </a:p>
          <a:p>
            <a:r>
              <a:rPr lang="ru-RU" sz="1125" dirty="0">
                <a:solidFill>
                  <a:schemeClr val="accent1">
                    <a:lumMod val="25000"/>
                  </a:schemeClr>
                </a:solidFill>
              </a:rPr>
              <a:t>молочно-мясное скотоводство, растениеводство</a:t>
            </a:r>
          </a:p>
        </p:txBody>
      </p:sp>
      <p:sp>
        <p:nvSpPr>
          <p:cNvPr id="44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4799739" y="2298267"/>
            <a:ext cx="4286093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D45F06-C282-4BC6-A74A-EE23D6732E49}"/>
              </a:ext>
            </a:extLst>
          </p:cNvPr>
          <p:cNvSpPr txBox="1"/>
          <p:nvPr/>
        </p:nvSpPr>
        <p:spPr>
          <a:xfrm>
            <a:off x="5448586" y="2312873"/>
            <a:ext cx="3539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5 сельхоз предприятий: </a:t>
            </a:r>
          </a:p>
          <a:p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СПК «Березниковский», СПК «</a:t>
            </a:r>
            <a:r>
              <a:rPr lang="ru-RU" sz="1050" dirty="0" err="1">
                <a:solidFill>
                  <a:schemeClr val="accent1">
                    <a:lumMod val="25000"/>
                  </a:schemeClr>
                </a:solidFill>
              </a:rPr>
              <a:t>Моржегорский</a:t>
            </a:r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»,</a:t>
            </a:r>
          </a:p>
          <a:p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СПК «</a:t>
            </a:r>
            <a:r>
              <a:rPr lang="ru-RU" sz="1050" dirty="0" err="1">
                <a:solidFill>
                  <a:schemeClr val="accent1">
                    <a:lumMod val="25000"/>
                  </a:schemeClr>
                </a:solidFill>
              </a:rPr>
              <a:t>Заостровский</a:t>
            </a:r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», ООО «Борок», КФХ Чистяков М.Ф.</a:t>
            </a:r>
          </a:p>
        </p:txBody>
      </p:sp>
      <p:pic>
        <p:nvPicPr>
          <p:cNvPr id="27" name="Рисунок 26" descr="Киоск">
            <a:extLst>
              <a:ext uri="{FF2B5EF4-FFF2-40B4-BE49-F238E27FC236}">
                <a16:creationId xmlns:a16="http://schemas.microsoft.com/office/drawing/2014/main" id="{07758CC7-0B7C-43D4-8783-FC0A138555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60088" y="2411890"/>
            <a:ext cx="504000" cy="504000"/>
          </a:xfrm>
          <a:prstGeom prst="rect">
            <a:avLst/>
          </a:prstGeom>
        </p:spPr>
      </p:pic>
      <p:sp>
        <p:nvSpPr>
          <p:cNvPr id="45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4759379" y="3190261"/>
            <a:ext cx="4286093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7886CC-84E0-4738-AD18-703E59BCA746}"/>
              </a:ext>
            </a:extLst>
          </p:cNvPr>
          <p:cNvSpPr txBox="1"/>
          <p:nvPr/>
        </p:nvSpPr>
        <p:spPr>
          <a:xfrm>
            <a:off x="5428498" y="3277670"/>
            <a:ext cx="366638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Посевная площадь сельскохозяйственных культур</a:t>
            </a:r>
          </a:p>
          <a:p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у сельхозпроизводителей под урожай в 2021 году </a:t>
            </a:r>
          </a:p>
          <a:p>
            <a:r>
              <a:rPr lang="en-US" sz="1050" dirty="0">
                <a:solidFill>
                  <a:schemeClr val="accent1">
                    <a:lumMod val="25000"/>
                  </a:schemeClr>
                </a:solidFill>
              </a:rPr>
              <a:t>c</a:t>
            </a:r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оставила</a:t>
            </a:r>
            <a:r>
              <a:rPr lang="en-US" sz="105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1063 га</a:t>
            </a:r>
          </a:p>
        </p:txBody>
      </p:sp>
      <p:pic>
        <p:nvPicPr>
          <p:cNvPr id="29" name="Рисунок 28" descr="Растение">
            <a:extLst>
              <a:ext uri="{FF2B5EF4-FFF2-40B4-BE49-F238E27FC236}">
                <a16:creationId xmlns:a16="http://schemas.microsoft.com/office/drawing/2014/main" id="{F0072612-21B9-4A7E-8C3E-8C6DF63FA9E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60088" y="3284984"/>
            <a:ext cx="504000" cy="504000"/>
          </a:xfrm>
          <a:prstGeom prst="rect">
            <a:avLst/>
          </a:prstGeom>
        </p:spPr>
      </p:pic>
      <p:sp>
        <p:nvSpPr>
          <p:cNvPr id="46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4784721" y="4056330"/>
            <a:ext cx="4286093" cy="69326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7886CC-84E0-4738-AD18-703E59BCA746}"/>
              </a:ext>
            </a:extLst>
          </p:cNvPr>
          <p:cNvSpPr txBox="1"/>
          <p:nvPr/>
        </p:nvSpPr>
        <p:spPr>
          <a:xfrm>
            <a:off x="5379993" y="4131193"/>
            <a:ext cx="357822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СПК «</a:t>
            </a:r>
            <a:r>
              <a:rPr lang="ru-RU" sz="1050" dirty="0" err="1">
                <a:solidFill>
                  <a:schemeClr val="accent1">
                    <a:lumMod val="25000"/>
                  </a:schemeClr>
                </a:solidFill>
              </a:rPr>
              <a:t>Моржегорский</a:t>
            </a:r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»: построено два коровника </a:t>
            </a:r>
          </a:p>
          <a:p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на 200 голов; ООО «Борок»: новый </a:t>
            </a:r>
          </a:p>
          <a:p>
            <a:r>
              <a:rPr lang="ru-RU" sz="1050" dirty="0">
                <a:solidFill>
                  <a:schemeClr val="accent1">
                    <a:lumMod val="25000"/>
                  </a:schemeClr>
                </a:solidFill>
              </a:rPr>
              <a:t>животноводческий комплекс.  </a:t>
            </a:r>
          </a:p>
        </p:txBody>
      </p:sp>
      <p:pic>
        <p:nvPicPr>
          <p:cNvPr id="48" name="Рисунок 47" descr="Тележка для покупок">
            <a:extLst>
              <a:ext uri="{FF2B5EF4-FFF2-40B4-BE49-F238E27FC236}">
                <a16:creationId xmlns:a16="http://schemas.microsoft.com/office/drawing/2014/main" id="{30EBA2BD-DBCD-4D55-9CA5-C39ABEA1CA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63230" y="4150756"/>
            <a:ext cx="520226" cy="5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30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E0DF24-8D3A-48EC-A406-6CEDC7101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1"/>
            <a:ext cx="9144000" cy="6957392"/>
          </a:xfrm>
          <a:prstGeom prst="rect">
            <a:avLst/>
          </a:prstGeom>
        </p:spPr>
      </p:pic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74E68704-34E2-4FD7-8CF9-F7CEBA2F3BBC}"/>
              </a:ext>
            </a:extLst>
          </p:cNvPr>
          <p:cNvSpPr/>
          <p:nvPr/>
        </p:nvSpPr>
        <p:spPr>
          <a:xfrm>
            <a:off x="174587" y="1098190"/>
            <a:ext cx="4418861" cy="589819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accent1">
                  <a:lumMod val="25000"/>
                </a:schemeClr>
              </a:gs>
            </a:gsLst>
            <a:lin ang="16200000" scaled="1"/>
          </a:gra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ДЛЯ ИНВЕСТИРОВАНИЯ</a:t>
            </a:r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81FC02D8-59E9-4E0C-B549-006576231A82}"/>
              </a:ext>
            </a:extLst>
          </p:cNvPr>
          <p:cNvSpPr/>
          <p:nvPr/>
        </p:nvSpPr>
        <p:spPr>
          <a:xfrm>
            <a:off x="4815761" y="3763386"/>
            <a:ext cx="3902846" cy="392415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DE217179-DF24-4E5A-A026-FA1C5ABA4336}"/>
              </a:ext>
            </a:extLst>
          </p:cNvPr>
          <p:cNvSpPr/>
          <p:nvPr/>
        </p:nvSpPr>
        <p:spPr>
          <a:xfrm>
            <a:off x="310601" y="4181346"/>
            <a:ext cx="3902846" cy="46024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9711D6B4-11AD-4525-A971-1B24FF748F69}"/>
              </a:ext>
            </a:extLst>
          </p:cNvPr>
          <p:cNvSpPr/>
          <p:nvPr/>
        </p:nvSpPr>
        <p:spPr>
          <a:xfrm>
            <a:off x="326484" y="3295998"/>
            <a:ext cx="3902846" cy="612177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: усеченные противолежащие углы 7">
            <a:extLst>
              <a:ext uri="{FF2B5EF4-FFF2-40B4-BE49-F238E27FC236}">
                <a16:creationId xmlns:a16="http://schemas.microsoft.com/office/drawing/2014/main" id="{88AEC10A-5F01-4767-8224-3FCBC5D37314}"/>
              </a:ext>
            </a:extLst>
          </p:cNvPr>
          <p:cNvSpPr/>
          <p:nvPr/>
        </p:nvSpPr>
        <p:spPr>
          <a:xfrm>
            <a:off x="335686" y="2658713"/>
            <a:ext cx="3902846" cy="390170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745175F4-454C-4838-9AB8-FD201E2F13A6}"/>
              </a:ext>
            </a:extLst>
          </p:cNvPr>
          <p:cNvSpPr/>
          <p:nvPr/>
        </p:nvSpPr>
        <p:spPr>
          <a:xfrm>
            <a:off x="335686" y="1971041"/>
            <a:ext cx="3902846" cy="400996"/>
          </a:xfrm>
          <a:prstGeom prst="snip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: усеченные противолежащие углы 9">
            <a:extLst>
              <a:ext uri="{FF2B5EF4-FFF2-40B4-BE49-F238E27FC236}">
                <a16:creationId xmlns:a16="http://schemas.microsoft.com/office/drawing/2014/main" id="{F8BDEFE9-D1BE-4817-BF0C-9BF64ECB40C8}"/>
              </a:ext>
            </a:extLst>
          </p:cNvPr>
          <p:cNvSpPr/>
          <p:nvPr/>
        </p:nvSpPr>
        <p:spPr>
          <a:xfrm>
            <a:off x="4805065" y="3106629"/>
            <a:ext cx="3902846" cy="392415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1D428B46-0EB2-4CF7-AD63-437B9677E058}"/>
              </a:ext>
            </a:extLst>
          </p:cNvPr>
          <p:cNvSpPr/>
          <p:nvPr/>
        </p:nvSpPr>
        <p:spPr>
          <a:xfrm>
            <a:off x="4805065" y="2483070"/>
            <a:ext cx="3902846" cy="369035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усеченные противолежащие углы 11">
            <a:extLst>
              <a:ext uri="{FF2B5EF4-FFF2-40B4-BE49-F238E27FC236}">
                <a16:creationId xmlns:a16="http://schemas.microsoft.com/office/drawing/2014/main" id="{03AA770F-B4FA-47A8-B0EA-D5C439F58CD7}"/>
              </a:ext>
            </a:extLst>
          </p:cNvPr>
          <p:cNvSpPr/>
          <p:nvPr/>
        </p:nvSpPr>
        <p:spPr>
          <a:xfrm>
            <a:off x="4805065" y="1830351"/>
            <a:ext cx="3902846" cy="369034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усеченные противолежащие углы 12">
            <a:extLst>
              <a:ext uri="{FF2B5EF4-FFF2-40B4-BE49-F238E27FC236}">
                <a16:creationId xmlns:a16="http://schemas.microsoft.com/office/drawing/2014/main" id="{98A89FDC-5C57-417E-906F-8652DE66006B}"/>
              </a:ext>
            </a:extLst>
          </p:cNvPr>
          <p:cNvSpPr/>
          <p:nvPr/>
        </p:nvSpPr>
        <p:spPr>
          <a:xfrm>
            <a:off x="4805065" y="1187757"/>
            <a:ext cx="3902846" cy="369035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701D11-4F17-49E9-ABDB-CF73A9011184}"/>
              </a:ext>
            </a:extLst>
          </p:cNvPr>
          <p:cNvSpPr txBox="1"/>
          <p:nvPr/>
        </p:nvSpPr>
        <p:spPr>
          <a:xfrm>
            <a:off x="931152" y="2044192"/>
            <a:ext cx="3307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Создание придорожной инфраструктуры – трасса М8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10A53-5068-46D6-B4D2-4A8554BCC1E6}"/>
              </a:ext>
            </a:extLst>
          </p:cNvPr>
          <p:cNvSpPr txBox="1"/>
          <p:nvPr/>
        </p:nvSpPr>
        <p:spPr>
          <a:xfrm>
            <a:off x="964418" y="2617447"/>
            <a:ext cx="3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Производство сельхозпродукции, кормов 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для сельскохозяйственных животных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758E55-92F6-4A6B-B6BA-0450E9F79718}"/>
              </a:ext>
            </a:extLst>
          </p:cNvPr>
          <p:cNvSpPr txBox="1"/>
          <p:nvPr/>
        </p:nvSpPr>
        <p:spPr>
          <a:xfrm>
            <a:off x="982227" y="3268813"/>
            <a:ext cx="327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Заключение концессионных соглашений в части 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объектов теплоснабжения, водоснабжения и 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водоотведения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BFFB5F-04D5-446C-BA65-DCA3C313F2DB}"/>
              </a:ext>
            </a:extLst>
          </p:cNvPr>
          <p:cNvSpPr txBox="1"/>
          <p:nvPr/>
        </p:nvSpPr>
        <p:spPr>
          <a:xfrm>
            <a:off x="943275" y="4191288"/>
            <a:ext cx="329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Создание объектов дополнительного образования детей (в меньшей степени взрослых)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336F14-2D39-457D-822D-954B9502EBEF}"/>
              </a:ext>
            </a:extLst>
          </p:cNvPr>
          <p:cNvSpPr txBox="1"/>
          <p:nvPr/>
        </p:nvSpPr>
        <p:spPr>
          <a:xfrm>
            <a:off x="5568194" y="1126810"/>
            <a:ext cx="305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Строительство физкультурно-оздоровительного комплекса в п. Березник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2E663-7781-4633-9901-392C0DFCCAE2}"/>
              </a:ext>
            </a:extLst>
          </p:cNvPr>
          <p:cNvSpPr txBox="1"/>
          <p:nvPr/>
        </p:nvSpPr>
        <p:spPr>
          <a:xfrm>
            <a:off x="5436095" y="1855969"/>
            <a:ext cx="3335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Канализационные очистные сооружения п. Березник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107130-E020-42BD-9FC1-97355275C552}"/>
              </a:ext>
            </a:extLst>
          </p:cNvPr>
          <p:cNvSpPr txBox="1"/>
          <p:nvPr/>
        </p:nvSpPr>
        <p:spPr>
          <a:xfrm>
            <a:off x="5502805" y="2556012"/>
            <a:ext cx="2920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Строительство торговой площадки п. Березник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7C81CC-47E2-40C3-9280-B753AB9FF77B}"/>
              </a:ext>
            </a:extLst>
          </p:cNvPr>
          <p:cNvSpPr txBox="1"/>
          <p:nvPr/>
        </p:nvSpPr>
        <p:spPr>
          <a:xfrm>
            <a:off x="5569749" y="3090889"/>
            <a:ext cx="2693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Плоскостное сооружение с искусственным 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покрытием 800 кв. м в п.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Сельменьга</a:t>
            </a:r>
            <a:endParaRPr lang="ru-RU" sz="12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A4E40A-DC73-4EDF-94F2-706900D734AE}"/>
              </a:ext>
            </a:extLst>
          </p:cNvPr>
          <p:cNvSpPr txBox="1"/>
          <p:nvPr/>
        </p:nvSpPr>
        <p:spPr>
          <a:xfrm>
            <a:off x="5568194" y="3743032"/>
            <a:ext cx="317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Плоскостное сооружение с искусственным</a:t>
            </a:r>
          </a:p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покрытием 550 кв. м в п. Усть-Ваеньга,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п.Важский</a:t>
            </a:r>
            <a:endParaRPr lang="ru-RU" sz="12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4" name="Рисунок 23" descr="Указатель">
            <a:extLst>
              <a:ext uri="{FF2B5EF4-FFF2-40B4-BE49-F238E27FC236}">
                <a16:creationId xmlns:a16="http://schemas.microsoft.com/office/drawing/2014/main" id="{9F3ECE36-592F-4D12-BCE8-2E0AB5F4D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05" y="2021109"/>
            <a:ext cx="340683" cy="340683"/>
          </a:xfrm>
          <a:prstGeom prst="rect">
            <a:avLst/>
          </a:prstGeom>
        </p:spPr>
      </p:pic>
      <p:pic>
        <p:nvPicPr>
          <p:cNvPr id="26" name="Рисунок 25" descr="Корова">
            <a:extLst>
              <a:ext uri="{FF2B5EF4-FFF2-40B4-BE49-F238E27FC236}">
                <a16:creationId xmlns:a16="http://schemas.microsoft.com/office/drawing/2014/main" id="{CDCBF385-9D1A-4E37-80CD-0B3E8454CC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823" y="2674292"/>
            <a:ext cx="390170" cy="390170"/>
          </a:xfrm>
          <a:prstGeom prst="rect">
            <a:avLst/>
          </a:prstGeom>
        </p:spPr>
      </p:pic>
      <p:pic>
        <p:nvPicPr>
          <p:cNvPr id="30" name="Рисунок 29" descr="Семья с двумя детьми">
            <a:extLst>
              <a:ext uri="{FF2B5EF4-FFF2-40B4-BE49-F238E27FC236}">
                <a16:creationId xmlns:a16="http://schemas.microsoft.com/office/drawing/2014/main" id="{605A9DFA-FF0B-41AE-A042-A0A44CD7BC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276" y="4209835"/>
            <a:ext cx="403263" cy="403263"/>
          </a:xfrm>
          <a:prstGeom prst="rect">
            <a:avLst/>
          </a:prstGeom>
        </p:spPr>
      </p:pic>
      <p:pic>
        <p:nvPicPr>
          <p:cNvPr id="32" name="Рисунок 31" descr="Гимнастические кольца">
            <a:extLst>
              <a:ext uri="{FF2B5EF4-FFF2-40B4-BE49-F238E27FC236}">
                <a16:creationId xmlns:a16="http://schemas.microsoft.com/office/drawing/2014/main" id="{8EDD9DBD-C544-4C98-ACCA-6E7A1A574C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81049" y="1191596"/>
            <a:ext cx="390170" cy="390170"/>
          </a:xfrm>
          <a:prstGeom prst="rect">
            <a:avLst/>
          </a:prstGeom>
        </p:spPr>
      </p:pic>
      <p:pic>
        <p:nvPicPr>
          <p:cNvPr id="34" name="Рисунок 33" descr="Раковина">
            <a:extLst>
              <a:ext uri="{FF2B5EF4-FFF2-40B4-BE49-F238E27FC236}">
                <a16:creationId xmlns:a16="http://schemas.microsoft.com/office/drawing/2014/main" id="{725247D3-F87F-4C22-BECB-2315D60DE0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90672" y="1849178"/>
            <a:ext cx="342900" cy="342900"/>
          </a:xfrm>
          <a:prstGeom prst="rect">
            <a:avLst/>
          </a:prstGeom>
        </p:spPr>
      </p:pic>
      <p:pic>
        <p:nvPicPr>
          <p:cNvPr id="36" name="Рисунок 35" descr="Тележка для покупок">
            <a:extLst>
              <a:ext uri="{FF2B5EF4-FFF2-40B4-BE49-F238E27FC236}">
                <a16:creationId xmlns:a16="http://schemas.microsoft.com/office/drawing/2014/main" id="{30EBA2BD-DBCD-4D55-9CA5-C39ABEA1CA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45925" y="2503858"/>
            <a:ext cx="390170" cy="390170"/>
          </a:xfrm>
          <a:prstGeom prst="rect">
            <a:avLst/>
          </a:prstGeom>
        </p:spPr>
      </p:pic>
      <p:pic>
        <p:nvPicPr>
          <p:cNvPr id="38" name="Рисунок 37" descr="Футбол">
            <a:extLst>
              <a:ext uri="{FF2B5EF4-FFF2-40B4-BE49-F238E27FC236}">
                <a16:creationId xmlns:a16="http://schemas.microsoft.com/office/drawing/2014/main" id="{9DD0C700-D9FD-42BF-B9B1-CD18C47646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65450" y="3135790"/>
            <a:ext cx="340683" cy="340683"/>
          </a:xfrm>
          <a:prstGeom prst="rect">
            <a:avLst/>
          </a:prstGeom>
        </p:spPr>
      </p:pic>
      <p:pic>
        <p:nvPicPr>
          <p:cNvPr id="40" name="Рисунок 39" descr="Спортивные мячи">
            <a:extLst>
              <a:ext uri="{FF2B5EF4-FFF2-40B4-BE49-F238E27FC236}">
                <a16:creationId xmlns:a16="http://schemas.microsoft.com/office/drawing/2014/main" id="{14AB1C5D-2E02-4FFA-BE8C-00DB92774E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45925" y="3779532"/>
            <a:ext cx="342900" cy="342900"/>
          </a:xfrm>
          <a:prstGeom prst="rect">
            <a:avLst/>
          </a:prstGeom>
        </p:spPr>
      </p:pic>
      <p:sp>
        <p:nvSpPr>
          <p:cNvPr id="33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821523" y="42866"/>
            <a:ext cx="8094300" cy="746403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970519" y="248209"/>
            <a:ext cx="6679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Franklin Gothic Medium Cond" panose="020B0606030402020204" pitchFamily="34" charset="0"/>
              </a:rPr>
              <a:t>Виноградовский муниципальный округ</a:t>
            </a:r>
            <a:endParaRPr lang="ru-RU" sz="32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7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DE217179-DF24-4E5A-A026-FA1C5ABA4336}"/>
              </a:ext>
            </a:extLst>
          </p:cNvPr>
          <p:cNvSpPr/>
          <p:nvPr/>
        </p:nvSpPr>
        <p:spPr>
          <a:xfrm>
            <a:off x="300572" y="4960690"/>
            <a:ext cx="3902846" cy="46024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701D11-4F17-49E9-ABDB-CF73A9011184}"/>
              </a:ext>
            </a:extLst>
          </p:cNvPr>
          <p:cNvSpPr txBox="1"/>
          <p:nvPr/>
        </p:nvSpPr>
        <p:spPr>
          <a:xfrm>
            <a:off x="964418" y="4981910"/>
            <a:ext cx="333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Строительство МКД в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п.Березник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п.Рочегда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п.Сельменьга</a:t>
            </a:r>
            <a:endParaRPr lang="ru-RU" sz="12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46" y="5040458"/>
            <a:ext cx="360000" cy="360000"/>
          </a:xfrm>
          <a:prstGeom prst="rect">
            <a:avLst/>
          </a:prstGeom>
        </p:spPr>
      </p:pic>
      <p:sp>
        <p:nvSpPr>
          <p:cNvPr id="44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DE217179-DF24-4E5A-A026-FA1C5ABA4336}"/>
              </a:ext>
            </a:extLst>
          </p:cNvPr>
          <p:cNvSpPr/>
          <p:nvPr/>
        </p:nvSpPr>
        <p:spPr>
          <a:xfrm>
            <a:off x="300572" y="5633455"/>
            <a:ext cx="3902846" cy="46024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701D11-4F17-49E9-ABDB-CF73A9011184}"/>
              </a:ext>
            </a:extLst>
          </p:cNvPr>
          <p:cNvSpPr txBox="1"/>
          <p:nvPr/>
        </p:nvSpPr>
        <p:spPr>
          <a:xfrm>
            <a:off x="943275" y="5725076"/>
            <a:ext cx="3336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Ремонт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Рочегодской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и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Березниковской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средних школ</a:t>
            </a:r>
          </a:p>
        </p:txBody>
      </p:sp>
      <p:sp>
        <p:nvSpPr>
          <p:cNvPr id="4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DE217179-DF24-4E5A-A026-FA1C5ABA4336}"/>
              </a:ext>
            </a:extLst>
          </p:cNvPr>
          <p:cNvSpPr/>
          <p:nvPr/>
        </p:nvSpPr>
        <p:spPr>
          <a:xfrm>
            <a:off x="307004" y="6278009"/>
            <a:ext cx="3902846" cy="46024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701D11-4F17-49E9-ABDB-CF73A9011184}"/>
              </a:ext>
            </a:extLst>
          </p:cNvPr>
          <p:cNvSpPr txBox="1"/>
          <p:nvPr/>
        </p:nvSpPr>
        <p:spPr>
          <a:xfrm>
            <a:off x="949707" y="6369630"/>
            <a:ext cx="3336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Ремонт Первомайского ДК и ДК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д.Борок</a:t>
            </a:r>
            <a:endParaRPr lang="ru-RU" sz="12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8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DE217179-DF24-4E5A-A026-FA1C5ABA4336}"/>
              </a:ext>
            </a:extLst>
          </p:cNvPr>
          <p:cNvSpPr/>
          <p:nvPr/>
        </p:nvSpPr>
        <p:spPr>
          <a:xfrm>
            <a:off x="4812123" y="4351080"/>
            <a:ext cx="3902846" cy="46024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701D11-4F17-49E9-ABDB-CF73A9011184}"/>
              </a:ext>
            </a:extLst>
          </p:cNvPr>
          <p:cNvSpPr txBox="1"/>
          <p:nvPr/>
        </p:nvSpPr>
        <p:spPr>
          <a:xfrm>
            <a:off x="5568194" y="4356027"/>
            <a:ext cx="333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Строительство водопровода и станции очистки</a:t>
            </a:r>
            <a:b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</a:b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воды в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п.Березник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50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DE217179-DF24-4E5A-A026-FA1C5ABA4336}"/>
              </a:ext>
            </a:extLst>
          </p:cNvPr>
          <p:cNvSpPr/>
          <p:nvPr/>
        </p:nvSpPr>
        <p:spPr>
          <a:xfrm>
            <a:off x="4781110" y="5006662"/>
            <a:ext cx="3902846" cy="46024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701D11-4F17-49E9-ABDB-CF73A9011184}"/>
              </a:ext>
            </a:extLst>
          </p:cNvPr>
          <p:cNvSpPr txBox="1"/>
          <p:nvPr/>
        </p:nvSpPr>
        <p:spPr>
          <a:xfrm>
            <a:off x="5568194" y="5022065"/>
            <a:ext cx="293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Строительство водопровода и станции очистки воды в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п.Рочегда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</a:t>
            </a:r>
          </a:p>
        </p:txBody>
      </p:sp>
      <p:pic>
        <p:nvPicPr>
          <p:cNvPr id="54" name="Рисунок 53" descr="Вода">
            <a:extLst>
              <a:ext uri="{FF2B5EF4-FFF2-40B4-BE49-F238E27FC236}">
                <a16:creationId xmlns:a16="http://schemas.microsoft.com/office/drawing/2014/main" id="{56DEAFA4-1469-4D03-B048-8DDFF80CB4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65450" y="5025373"/>
            <a:ext cx="390170" cy="390170"/>
          </a:xfrm>
          <a:prstGeom prst="rect">
            <a:avLst/>
          </a:prstGeom>
        </p:spPr>
      </p:pic>
      <p:sp>
        <p:nvSpPr>
          <p:cNvPr id="55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DE217179-DF24-4E5A-A026-FA1C5ABA4336}"/>
              </a:ext>
            </a:extLst>
          </p:cNvPr>
          <p:cNvSpPr/>
          <p:nvPr/>
        </p:nvSpPr>
        <p:spPr>
          <a:xfrm>
            <a:off x="4761471" y="5685384"/>
            <a:ext cx="3902846" cy="46024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F701D11-4F17-49E9-ABDB-CF73A9011184}"/>
              </a:ext>
            </a:extLst>
          </p:cNvPr>
          <p:cNvSpPr txBox="1"/>
          <p:nvPr/>
        </p:nvSpPr>
        <p:spPr>
          <a:xfrm>
            <a:off x="5568194" y="5766143"/>
            <a:ext cx="2930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Музей-библиотека в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п.Рочегда</a:t>
            </a:r>
            <a:endParaRPr lang="ru-RU" sz="12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57" name="Рисунок 56" descr="Академическая шапочка">
            <a:extLst>
              <a:ext uri="{FF2B5EF4-FFF2-40B4-BE49-F238E27FC236}">
                <a16:creationId xmlns:a16="http://schemas.microsoft.com/office/drawing/2014/main" id="{2CFFA595-14D0-4F27-B324-848EF5D4CF8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42276" y="5622409"/>
            <a:ext cx="461550" cy="461550"/>
          </a:xfrm>
          <a:prstGeom prst="rect">
            <a:avLst/>
          </a:prstGeom>
        </p:spPr>
      </p:pic>
      <p:pic>
        <p:nvPicPr>
          <p:cNvPr id="58" name="Рисунок 57" descr="Драма">
            <a:extLst>
              <a:ext uri="{FF2B5EF4-FFF2-40B4-BE49-F238E27FC236}">
                <a16:creationId xmlns:a16="http://schemas.microsoft.com/office/drawing/2014/main" id="{407CB274-942E-48C2-AD6F-35AB3DBE75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42276" y="6306593"/>
            <a:ext cx="421017" cy="421017"/>
          </a:xfrm>
          <a:prstGeom prst="rect">
            <a:avLst/>
          </a:prstGeom>
        </p:spPr>
      </p:pic>
      <p:pic>
        <p:nvPicPr>
          <p:cNvPr id="59" name="Рисунок 58" descr="Раковина">
            <a:extLst>
              <a:ext uri="{FF2B5EF4-FFF2-40B4-BE49-F238E27FC236}">
                <a16:creationId xmlns:a16="http://schemas.microsoft.com/office/drawing/2014/main" id="{725247D3-F87F-4C22-BECB-2315D60DE0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70389" y="4349905"/>
            <a:ext cx="457200" cy="457200"/>
          </a:xfrm>
          <a:prstGeom prst="rect">
            <a:avLst/>
          </a:prstGeom>
        </p:spPr>
      </p:pic>
      <p:pic>
        <p:nvPicPr>
          <p:cNvPr id="60" name="Рисунок 59" descr="Семья с двумя детьми">
            <a:extLst>
              <a:ext uri="{FF2B5EF4-FFF2-40B4-BE49-F238E27FC236}">
                <a16:creationId xmlns:a16="http://schemas.microsoft.com/office/drawing/2014/main" id="{605A9DFA-FF0B-41AE-A042-A0A44CD7BC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7978" y="5662098"/>
            <a:ext cx="537684" cy="537684"/>
          </a:xfrm>
          <a:prstGeom prst="rect">
            <a:avLst/>
          </a:prstGeom>
        </p:spPr>
      </p:pic>
      <p:sp>
        <p:nvSpPr>
          <p:cNvPr id="61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DE217179-DF24-4E5A-A026-FA1C5ABA4336}"/>
              </a:ext>
            </a:extLst>
          </p:cNvPr>
          <p:cNvSpPr/>
          <p:nvPr/>
        </p:nvSpPr>
        <p:spPr>
          <a:xfrm>
            <a:off x="4767991" y="6315747"/>
            <a:ext cx="3902846" cy="46024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F701D11-4F17-49E9-ABDB-CF73A9011184}"/>
              </a:ext>
            </a:extLst>
          </p:cNvPr>
          <p:cNvSpPr txBox="1"/>
          <p:nvPr/>
        </p:nvSpPr>
        <p:spPr>
          <a:xfrm>
            <a:off x="5574428" y="6339039"/>
            <a:ext cx="314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Строительство моста через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р.Н.Тяржа</a:t>
            </a:r>
            <a:r>
              <a:rPr lang="ru-RU" sz="12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и реконструкция автодороги Усть-Ваеньга - </a:t>
            </a:r>
            <a:r>
              <a:rPr lang="ru-RU" sz="12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Фалюки</a:t>
            </a:r>
            <a:endParaRPr lang="ru-RU" sz="1200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75" y="6170343"/>
            <a:ext cx="756000" cy="756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7" y="3374162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7461" y="173785"/>
            <a:ext cx="732835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1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chemeClr val="accent1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Направление доходов в 2021 году</a:t>
            </a:r>
          </a:p>
        </p:txBody>
      </p:sp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1763688" y="5166778"/>
            <a:ext cx="62646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доходной части бюджета: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048799"/>
              </p:ext>
            </p:extLst>
          </p:nvPr>
        </p:nvGraphicFramePr>
        <p:xfrm>
          <a:off x="1835696" y="5571627"/>
          <a:ext cx="684075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4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582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Доходный</a:t>
                      </a:r>
                      <a:r>
                        <a:rPr lang="ru-RU" sz="14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источник 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исполнения 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 итогам</a:t>
                      </a:r>
                      <a:r>
                        <a:rPr lang="ru-RU" sz="14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года 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</a:t>
                      </a:r>
                      <a:r>
                        <a:rPr lang="ru-RU" sz="14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ru-RU" sz="1400" b="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млн.р</a:t>
                      </a:r>
                      <a:r>
                        <a:rPr lang="ru-RU" sz="14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ru-RU" sz="1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млн.р</a:t>
                      </a:r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53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Налоговые и неналоговые</a:t>
                      </a:r>
                      <a:r>
                        <a:rPr lang="ru-RU" sz="1400" b="0" baseline="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поступления</a:t>
                      </a:r>
                      <a:endParaRPr lang="ru-RU" sz="1400" b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104,6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 rot="-5400000">
            <a:off x="-2008188" y="3024188"/>
            <a:ext cx="5599113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Бюджет </a:t>
            </a:r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Виноградовского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муниципального округа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BE4046-D6A5-4A4E-A549-9C4C7FBBAC3C}"/>
              </a:ext>
            </a:extLst>
          </p:cNvPr>
          <p:cNvSpPr/>
          <p:nvPr/>
        </p:nvSpPr>
        <p:spPr>
          <a:xfrm>
            <a:off x="4554586" y="3171870"/>
            <a:ext cx="4200567" cy="1715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52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A4F47F1-1B5D-4A5E-9B61-64FF413E2D90}"/>
              </a:ext>
            </a:extLst>
          </p:cNvPr>
          <p:cNvGrpSpPr/>
          <p:nvPr/>
        </p:nvGrpSpPr>
        <p:grpSpPr>
          <a:xfrm>
            <a:off x="4788024" y="3337370"/>
            <a:ext cx="4090156" cy="1384300"/>
            <a:chOff x="6731000" y="4325003"/>
            <a:chExt cx="4090156" cy="13843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56851D6D-6897-47C1-AF57-02899AC4034B}"/>
                </a:ext>
              </a:extLst>
            </p:cNvPr>
            <p:cNvGrpSpPr/>
            <p:nvPr/>
          </p:nvGrpSpPr>
          <p:grpSpPr>
            <a:xfrm>
              <a:off x="6731000" y="4325003"/>
              <a:ext cx="1384300" cy="1384300"/>
              <a:chOff x="6731000" y="4325003"/>
              <a:chExt cx="1384300" cy="1384300"/>
            </a:xfrm>
          </p:grpSpPr>
          <p:sp>
            <p:nvSpPr>
              <p:cNvPr id="14" name="Дуга 13">
                <a:extLst>
                  <a:ext uri="{FF2B5EF4-FFF2-40B4-BE49-F238E27FC236}">
                    <a16:creationId xmlns:a16="http://schemas.microsoft.com/office/drawing/2014/main" id="{4C842DC0-5065-49D0-B561-668C10943410}"/>
                  </a:ext>
                </a:extLst>
              </p:cNvPr>
              <p:cNvSpPr/>
              <p:nvPr/>
            </p:nvSpPr>
            <p:spPr>
              <a:xfrm>
                <a:off x="6731000" y="4325003"/>
                <a:ext cx="1384300" cy="1384300"/>
              </a:xfrm>
              <a:prstGeom prst="arc">
                <a:avLst>
                  <a:gd name="adj1" fmla="val 21201752"/>
                  <a:gd name="adj2" fmla="val 16398104"/>
                </a:avLst>
              </a:prstGeom>
              <a:ln w="120650">
                <a:solidFill>
                  <a:srgbClr val="A7A7A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Дуга 14">
                <a:extLst>
                  <a:ext uri="{FF2B5EF4-FFF2-40B4-BE49-F238E27FC236}">
                    <a16:creationId xmlns:a16="http://schemas.microsoft.com/office/drawing/2014/main" id="{8D4E9C32-F772-4612-9E28-3E99B0D8FB43}"/>
                  </a:ext>
                </a:extLst>
              </p:cNvPr>
              <p:cNvSpPr/>
              <p:nvPr/>
            </p:nvSpPr>
            <p:spPr>
              <a:xfrm>
                <a:off x="6731000" y="4325003"/>
                <a:ext cx="1384300" cy="1384300"/>
              </a:xfrm>
              <a:prstGeom prst="arc">
                <a:avLst>
                  <a:gd name="adj1" fmla="val 16228215"/>
                  <a:gd name="adj2" fmla="val 9263789"/>
                </a:avLst>
              </a:prstGeom>
              <a:ln w="1206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783DFC-ACE4-4750-ACD4-DCABA652758A}"/>
                  </a:ext>
                </a:extLst>
              </p:cNvPr>
              <p:cNvSpPr txBox="1"/>
              <p:nvPr/>
            </p:nvSpPr>
            <p:spPr>
              <a:xfrm>
                <a:off x="7015464" y="4724765"/>
                <a:ext cx="88517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0" dirty="0">
                    <a:solidFill>
                      <a:schemeClr val="accent1">
                        <a:lumMod val="25000"/>
                      </a:schemeClr>
                    </a:solidFill>
                    <a:latin typeface="Franklin Gothic Medium Cond" panose="020B0606030402020204" pitchFamily="34" charset="0"/>
                  </a:rPr>
                  <a:t>30</a:t>
                </a:r>
                <a:r>
                  <a:rPr lang="en-US" sz="3200" b="0" dirty="0">
                    <a:solidFill>
                      <a:schemeClr val="accent1">
                        <a:lumMod val="25000"/>
                      </a:schemeClr>
                    </a:solidFill>
                    <a:latin typeface="Franklin Gothic Medium Cond" panose="020B0606030402020204" pitchFamily="34" charset="0"/>
                  </a:rPr>
                  <a:t>%</a:t>
                </a:r>
                <a:endParaRPr lang="ru-RU" sz="3200" b="0" dirty="0">
                  <a:solidFill>
                    <a:schemeClr val="accent1">
                      <a:lumMod val="25000"/>
                    </a:schemeClr>
                  </a:solidFill>
                  <a:latin typeface="Franklin Gothic Medium Cond" panose="020B0606030402020204" pitchFamily="34" charset="0"/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4E06F554-EE9C-4827-AD0B-63D188C3B0E0}"/>
                </a:ext>
              </a:extLst>
            </p:cNvPr>
            <p:cNvGrpSpPr/>
            <p:nvPr/>
          </p:nvGrpSpPr>
          <p:grpSpPr>
            <a:xfrm>
              <a:off x="8354327" y="4610985"/>
              <a:ext cx="2466829" cy="646331"/>
              <a:chOff x="8888126" y="4356332"/>
              <a:chExt cx="2466829" cy="6463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163F37-8785-43C6-8949-97721F8676A7}"/>
                  </a:ext>
                </a:extLst>
              </p:cNvPr>
              <p:cNvSpPr txBox="1"/>
              <p:nvPr/>
            </p:nvSpPr>
            <p:spPr>
              <a:xfrm>
                <a:off x="8888126" y="4356332"/>
                <a:ext cx="24668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0" dirty="0">
                    <a:solidFill>
                      <a:schemeClr val="accent1">
                        <a:lumMod val="50000"/>
                      </a:schemeClr>
                    </a:solidFill>
                    <a:latin typeface="Franklin Gothic Medium Cond" panose="020B0606030402020204" pitchFamily="34" charset="0"/>
                  </a:rPr>
                  <a:t>ФИНАНСИРОВАНИЕ ПРОГРАММ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6D7B20-44BF-4B93-8CB6-4754BBB5991E}"/>
                  </a:ext>
                </a:extLst>
              </p:cNvPr>
              <p:cNvSpPr txBox="1"/>
              <p:nvPr/>
            </p:nvSpPr>
            <p:spPr>
              <a:xfrm>
                <a:off x="8964796" y="4664109"/>
                <a:ext cx="23585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0" dirty="0">
                    <a:solidFill>
                      <a:schemeClr val="accent1">
                        <a:lumMod val="50000"/>
                      </a:schemeClr>
                    </a:solidFill>
                    <a:latin typeface="Franklin Gothic Medium Cond" panose="020B0606030402020204" pitchFamily="34" charset="0"/>
                  </a:rPr>
                  <a:t>Доля в общих расходах</a:t>
                </a: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5796136" y="1543969"/>
            <a:ext cx="29590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</a:rPr>
              <a:t>Экономия бюджетных средств в 2021 году –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</a:rPr>
              <a:t>56,7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</a:rPr>
              <a:t>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</a:rPr>
              <a:t>млн.руб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</a:rPr>
              <a:t>.</a:t>
            </a:r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653070071"/>
              </p:ext>
            </p:extLst>
          </p:nvPr>
        </p:nvGraphicFramePr>
        <p:xfrm>
          <a:off x="1802552" y="980728"/>
          <a:ext cx="3816424" cy="2021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Дуга 4"/>
          <p:cNvSpPr/>
          <p:nvPr/>
        </p:nvSpPr>
        <p:spPr>
          <a:xfrm rot="8261241">
            <a:off x="2678946" y="-300957"/>
            <a:ext cx="3498077" cy="1584176"/>
          </a:xfrm>
          <a:prstGeom prst="arc">
            <a:avLst>
              <a:gd name="adj1" fmla="val 15892306"/>
              <a:gd name="adj2" fmla="val 20605554"/>
            </a:avLst>
          </a:prstGeom>
          <a:ln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93208" y="3422665"/>
            <a:ext cx="28613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Реализовано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37</a:t>
            </a:r>
            <a:r>
              <a:rPr lang="ru-RU" sz="16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муниципальных подпрограмм, общий объем финансирования –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247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sz="1600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млн.руб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.</a:t>
            </a:r>
            <a:endParaRPr lang="ru-RU" sz="1600" b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332656"/>
            <a:ext cx="1384995" cy="6142066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ru-RU" sz="26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Обеспечение устойчивого </a:t>
            </a:r>
          </a:p>
          <a:p>
            <a:pPr algn="ctr">
              <a:defRPr/>
            </a:pPr>
            <a:r>
              <a:rPr lang="ru-RU" sz="26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сокращения  непригодного для </a:t>
            </a:r>
          </a:p>
          <a:p>
            <a:pPr algn="ctr">
              <a:defRPr/>
            </a:pPr>
            <a:r>
              <a:rPr lang="ru-RU" sz="26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проживания жилфонда</a:t>
            </a:r>
            <a:endParaRPr lang="ru-RU" sz="26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823030" y="1340768"/>
            <a:ext cx="722612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 2022 году введены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два</a:t>
            </a:r>
            <a:r>
              <a:rPr lang="ru-RU" sz="2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многоквартирных дома 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п.Березник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пер.Новый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, 12, корп. 2, корп.4. </a:t>
            </a:r>
          </a:p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Переселено из аварийного жилья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62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семьи, общая площадь квартир -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2 876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</a:t>
            </a:r>
            <a:r>
              <a:rPr lang="ru-RU" b="0" baseline="300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2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66" y="2518467"/>
            <a:ext cx="6315809" cy="308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813485" y="5791262"/>
            <a:ext cx="31683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Областной бюджет –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2,4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млн. руб.</a:t>
            </a: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Местный бюджет –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0,13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млн. руб.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794741121"/>
              </p:ext>
            </p:extLst>
          </p:nvPr>
        </p:nvGraphicFramePr>
        <p:xfrm>
          <a:off x="4285274" y="5650314"/>
          <a:ext cx="1512168" cy="109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04866" y="5859169"/>
            <a:ext cx="218842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Федеральный бюджет  </a:t>
            </a:r>
          </a:p>
          <a:p>
            <a:pPr algn="r"/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125,8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млн. руб.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4285274" y="6178708"/>
            <a:ext cx="430742" cy="0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  <a:tailEnd type="diamon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5327811" y="6021288"/>
            <a:ext cx="428129" cy="0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  <a:tailEnd type="diamon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436096" y="6271864"/>
            <a:ext cx="363082" cy="0"/>
          </a:xfrm>
          <a:prstGeom prst="line">
            <a:avLst/>
          </a:prstGeom>
          <a:ln w="9525">
            <a:solidFill>
              <a:schemeClr val="accent1">
                <a:lumMod val="25000"/>
              </a:schemeClr>
            </a:solidFill>
            <a:headEnd type="oval"/>
            <a:tailEnd type="diamon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827813" y="233556"/>
            <a:ext cx="39281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1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chemeClr val="accent1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многоквартирных домов</a:t>
            </a:r>
          </a:p>
        </p:txBody>
      </p:sp>
      <p:sp>
        <p:nvSpPr>
          <p:cNvPr id="13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5415726" y="276682"/>
            <a:ext cx="3566111" cy="748581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92489" y="283614"/>
            <a:ext cx="2693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Стоимость –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128,4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млн.руб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.</a:t>
            </a:r>
          </a:p>
          <a:p>
            <a:pPr algn="r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1 м</a:t>
            </a:r>
            <a:r>
              <a:rPr lang="ru-RU" b="0" baseline="300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2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– </a:t>
            </a:r>
            <a:r>
              <a:rPr lang="ru-R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44 645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55" y="413107"/>
            <a:ext cx="475730" cy="475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188640"/>
            <a:ext cx="984885" cy="547260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ru-RU" sz="26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Индивидуальное жилищное</a:t>
            </a:r>
          </a:p>
          <a:p>
            <a:pPr algn="ctr">
              <a:defRPr/>
            </a:pPr>
            <a:r>
              <a:rPr lang="ru-RU" sz="26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строительство</a:t>
            </a:r>
            <a:endParaRPr lang="ru-RU" sz="26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835696" y="4923264"/>
            <a:ext cx="7308304" cy="737984"/>
          </a:xfrm>
        </p:spPr>
        <p:txBody>
          <a:bodyPr/>
          <a:lstStyle/>
          <a:p>
            <a:pPr algn="l"/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На 01.01.2022 года  не обеспечены земельными участками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181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многодетная семья, имеется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65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земельных участков для предоставления.</a:t>
            </a: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Основные причины отказов от земли:</a:t>
            </a: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- участки не обеспечены коммунальной инфраструктурой, </a:t>
            </a: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- семьи выбирают выплату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210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тыс.руб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. взамен земельного участка.</a:t>
            </a: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b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</a:b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2021 г. - предоставлено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4 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участка,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20</a:t>
            </a:r>
            <a:r>
              <a:rPr lang="ru-RU" sz="20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выплат. Начато строительство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4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  <a:cs typeface="Times New Roman" pitchFamily="18" charset="0"/>
              </a:rPr>
              <a:t> семьями.</a:t>
            </a:r>
          </a:p>
        </p:txBody>
      </p:sp>
      <p:pic>
        <p:nvPicPr>
          <p:cNvPr id="2" name="Рисунок 1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0" b="7601"/>
          <a:stretch/>
        </p:blipFill>
        <p:spPr>
          <a:xfrm>
            <a:off x="4284208" y="1491407"/>
            <a:ext cx="2160000" cy="21600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3" name="Рисунок 2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0" b="245"/>
          <a:stretch/>
        </p:blipFill>
        <p:spPr>
          <a:xfrm>
            <a:off x="6732240" y="1491407"/>
            <a:ext cx="2160000" cy="21600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>
          <a:xfrm>
            <a:off x="1835936" y="1489487"/>
            <a:ext cx="2160000" cy="21600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05264"/>
            <a:ext cx="737983" cy="737983"/>
          </a:xfrm>
          <a:prstGeom prst="rect">
            <a:avLst/>
          </a:prstGeom>
        </p:spPr>
      </p:pic>
      <p:sp>
        <p:nvSpPr>
          <p:cNvPr id="10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C36FE510-B71A-4A75-857C-AD97E218B81B}"/>
              </a:ext>
            </a:extLst>
          </p:cNvPr>
          <p:cNvSpPr/>
          <p:nvPr/>
        </p:nvSpPr>
        <p:spPr>
          <a:xfrm>
            <a:off x="2555776" y="225882"/>
            <a:ext cx="6426062" cy="97087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419872" y="404664"/>
            <a:ext cx="5678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 2021 году введено в эксплуатацию </a:t>
            </a:r>
            <a:r>
              <a:rPr lang="ru-R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4920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кв.м. общей площади индивидуальной жилищной застройки (</a:t>
            </a:r>
            <a:r>
              <a:rPr lang="ru-R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49</a:t>
            </a:r>
            <a: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домов)</a:t>
            </a:r>
          </a:p>
        </p:txBody>
      </p:sp>
      <p:pic>
        <p:nvPicPr>
          <p:cNvPr id="11" name="Рисунок 10" descr="Дом">
            <a:extLst>
              <a:ext uri="{FF2B5EF4-FFF2-40B4-BE49-F238E27FC236}">
                <a16:creationId xmlns:a16="http://schemas.microsoft.com/office/drawing/2014/main" id="{883BE46F-2A6B-426F-8193-D11287ED5E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50634" y="421090"/>
            <a:ext cx="631220" cy="6312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922" y="158784"/>
            <a:ext cx="7211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Станция очистки холодной воды производительностью </a:t>
            </a:r>
            <a:r>
              <a:rPr lang="ru-RU" sz="24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490</a:t>
            </a:r>
            <a:r>
              <a:rPr lang="ru-RU" sz="2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sz="2000" dirty="0" err="1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куб.м</a:t>
            </a:r>
            <a:r>
              <a:rPr lang="ru-RU" sz="2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/сутки и водопроводные сети для нужд хозяйственно-питьевого водоснабжения районного центра  поселка Березник</a:t>
            </a:r>
            <a:endParaRPr lang="ru-RU" sz="26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1682109" y="4354401"/>
            <a:ext cx="7211566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0" dirty="0"/>
              <a:t>  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На конец 2021 года проложена разводящая сеть протяженностью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4,8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км., оставшиеся работы - 2022 год. </a:t>
            </a:r>
          </a:p>
          <a:p>
            <a:pPr algn="just"/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Ввод объекта в эксплуатацию - </a:t>
            </a:r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ноябрь 2022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года. </a:t>
            </a:r>
          </a:p>
          <a:p>
            <a:pPr algn="just"/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666" y="1561417"/>
            <a:ext cx="646331" cy="326788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«Чистая вода»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9955"/>
            <a:ext cx="1547664" cy="11478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3FFF1C-A4EF-47A7-B3BA-793197AD6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0"/>
          <a:stretch>
            <a:fillRect/>
          </a:stretch>
        </p:blipFill>
        <p:spPr>
          <a:xfrm>
            <a:off x="1611298" y="1561417"/>
            <a:ext cx="7353189" cy="2545701"/>
          </a:xfrm>
          <a:custGeom>
            <a:avLst/>
            <a:gdLst>
              <a:gd name="connsiteX0" fmla="*/ 25526 w 6512404"/>
              <a:gd name="connsiteY0" fmla="*/ 0 h 2545701"/>
              <a:gd name="connsiteX1" fmla="*/ 6088112 w 6512404"/>
              <a:gd name="connsiteY1" fmla="*/ 0 h 2545701"/>
              <a:gd name="connsiteX2" fmla="*/ 6512404 w 6512404"/>
              <a:gd name="connsiteY2" fmla="*/ 424292 h 2545701"/>
              <a:gd name="connsiteX3" fmla="*/ 6512404 w 6512404"/>
              <a:gd name="connsiteY3" fmla="*/ 2121409 h 2545701"/>
              <a:gd name="connsiteX4" fmla="*/ 6088112 w 6512404"/>
              <a:gd name="connsiteY4" fmla="*/ 2545701 h 2545701"/>
              <a:gd name="connsiteX5" fmla="*/ 47070 w 6512404"/>
              <a:gd name="connsiteY5" fmla="*/ 2545701 h 2545701"/>
              <a:gd name="connsiteX6" fmla="*/ 48833 w 6512404"/>
              <a:gd name="connsiteY6" fmla="*/ 2492433 h 2545701"/>
              <a:gd name="connsiteX7" fmla="*/ 58342 w 6512404"/>
              <a:gd name="connsiteY7" fmla="*/ 1759571 h 2545701"/>
              <a:gd name="connsiteX8" fmla="*/ 1851 w 6512404"/>
              <a:gd name="connsiteY8" fmla="*/ 26245 h 2545701"/>
              <a:gd name="connsiteX9" fmla="*/ 0 w 6512404"/>
              <a:gd name="connsiteY9" fmla="*/ 2573 h 254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2404" h="2545701">
                <a:moveTo>
                  <a:pt x="25526" y="0"/>
                </a:moveTo>
                <a:lnTo>
                  <a:pt x="6088112" y="0"/>
                </a:lnTo>
                <a:cubicBezTo>
                  <a:pt x="6322442" y="0"/>
                  <a:pt x="6512404" y="189962"/>
                  <a:pt x="6512404" y="424292"/>
                </a:cubicBezTo>
                <a:lnTo>
                  <a:pt x="6512404" y="2121409"/>
                </a:lnTo>
                <a:cubicBezTo>
                  <a:pt x="6512404" y="2355739"/>
                  <a:pt x="6322442" y="2545701"/>
                  <a:pt x="6088112" y="2545701"/>
                </a:cubicBezTo>
                <a:lnTo>
                  <a:pt x="47070" y="2545701"/>
                </a:lnTo>
                <a:lnTo>
                  <a:pt x="48833" y="2492433"/>
                </a:lnTo>
                <a:cubicBezTo>
                  <a:pt x="55068" y="2255712"/>
                  <a:pt x="58342" y="2010612"/>
                  <a:pt x="58342" y="1759571"/>
                </a:cubicBezTo>
                <a:cubicBezTo>
                  <a:pt x="58342" y="1131968"/>
                  <a:pt x="37878" y="541499"/>
                  <a:pt x="1851" y="26245"/>
                </a:cubicBezTo>
                <a:lnTo>
                  <a:pt x="0" y="2573"/>
                </a:lnTo>
                <a:close/>
              </a:path>
            </a:pathLst>
          </a:cu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59A85590-2035-4E95-9638-9294AF3F360E}"/>
              </a:ext>
            </a:extLst>
          </p:cNvPr>
          <p:cNvSpPr/>
          <p:nvPr/>
        </p:nvSpPr>
        <p:spPr>
          <a:xfrm>
            <a:off x="2915816" y="5701164"/>
            <a:ext cx="5849998" cy="970870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6E7718-62CB-4E94-9246-AD5B69241DEF}"/>
              </a:ext>
            </a:extLst>
          </p:cNvPr>
          <p:cNvSpPr txBox="1"/>
          <p:nvPr/>
        </p:nvSpPr>
        <p:spPr>
          <a:xfrm>
            <a:off x="4283968" y="5817267"/>
            <a:ext cx="42119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charset="0"/>
              </a:rPr>
              <a:t>Общая стоимость реализации проекта –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Arial" charset="0"/>
              </a:rPr>
              <a:t>177,8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charset="0"/>
              </a:rPr>
              <a:t>млн. руб. </a:t>
            </a:r>
          </a:p>
        </p:txBody>
      </p:sp>
      <p:pic>
        <p:nvPicPr>
          <p:cNvPr id="13" name="Рисунок 12" descr="Раковина">
            <a:extLst>
              <a:ext uri="{FF2B5EF4-FFF2-40B4-BE49-F238E27FC236}">
                <a16:creationId xmlns:a16="http://schemas.microsoft.com/office/drawing/2014/main" id="{2329A503-8D55-4E03-8DBE-C560B9113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1456" y="5753305"/>
            <a:ext cx="792000" cy="79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0312" y="209584"/>
            <a:ext cx="7134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Строительство и подключение </a:t>
            </a:r>
            <a:r>
              <a:rPr lang="ru-RU" sz="2000" b="0" dirty="0" err="1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блочно</a:t>
            </a:r>
            <a:r>
              <a:rPr lang="ru-RU" sz="20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-модульных станций очистки воды, строительство водопроводных сетей с последующим объединением с существующими сетями (</a:t>
            </a:r>
            <a:r>
              <a:rPr lang="ru-RU" sz="2000" b="0" dirty="0" err="1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закольцовка</a:t>
            </a:r>
            <a:r>
              <a:rPr lang="ru-RU" sz="20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), п. Рочегда</a:t>
            </a:r>
            <a:endParaRPr lang="ru-RU" sz="26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666" y="1561417"/>
            <a:ext cx="646331" cy="326788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«Чистая вода»</a:t>
            </a:r>
            <a:endParaRPr lang="ru-RU" sz="300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58373" name="TextBox 4"/>
          <p:cNvSpPr txBox="1">
            <a:spLocks noChangeArrowheads="1"/>
          </p:cNvSpPr>
          <p:nvPr/>
        </p:nvSpPr>
        <p:spPr bwMode="auto">
          <a:xfrm>
            <a:off x="1691680" y="6335403"/>
            <a:ext cx="6733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0" dirty="0"/>
              <a:t>  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Реконструкция станции и водопроводных сетей – до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2025</a:t>
            </a:r>
            <a:r>
              <a:rPr lang="ru-RU" sz="2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года.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9955"/>
            <a:ext cx="1547664" cy="11478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0768"/>
            <a:ext cx="3523678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46" y="3539503"/>
            <a:ext cx="3888432" cy="246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96D52DD7-FA81-48D2-B046-0B63E493A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546" y="1817441"/>
            <a:ext cx="348143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Три источника водоснабжения будут подключены к одной станции очистки воды и водопровод в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п.Рочегда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закольцован. </a:t>
            </a:r>
          </a:p>
          <a:p>
            <a:pPr algn="just"/>
            <a:endParaRPr lang="ru-RU" b="0" dirty="0">
              <a:solidFill>
                <a:schemeClr val="accent1">
                  <a:lumMod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365BD40-46C6-4F11-BDFA-8B4456CA4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647" y="4149080"/>
            <a:ext cx="32236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Протяженность водопровода увеличится на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1,2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км.</a:t>
            </a:r>
          </a:p>
          <a:p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Стоимость работ по проектированию –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5,9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b="0" dirty="0" err="1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млн.руб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1893562" y="6060928"/>
            <a:ext cx="6733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Завершение работ –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2022</a:t>
            </a:r>
            <a:r>
              <a:rPr lang="ru-RU" sz="2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год. </a:t>
            </a:r>
          </a:p>
        </p:txBody>
      </p:sp>
    </p:spTree>
    <p:extLst>
      <p:ext uri="{BB962C8B-B14F-4D97-AF65-F5344CB8AC3E}">
        <p14:creationId xmlns:p14="http://schemas.microsoft.com/office/powerpoint/2010/main" val="247960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043523"/>
            <a:ext cx="646331" cy="275492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ru-RU" sz="300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Чистая вода</a:t>
            </a:r>
          </a:p>
        </p:txBody>
      </p:sp>
      <p:sp>
        <p:nvSpPr>
          <p:cNvPr id="118787" name="AutoShape 3" descr="https://apf.mail.ru/cgi-bin/readmsg?id=16438938180169278387;0;2&amp;exif=1&amp;full=1&amp;x-email=opyatuni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8789" name="AutoShape 5" descr="https://apf.mail.ru/cgi-bin/readmsg?id=16438938180169278387;0;2&amp;exif=1&amp;full=1&amp;x-email=opyatuni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8791" name="AutoShape 7" descr="https://apf.mail.ru/cgi-bin/readmsg?id=16438938180169278387;0;2&amp;exif=1&amp;full=1&amp;x-email=opyatuni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64" y="1281033"/>
            <a:ext cx="2006630" cy="26755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168" y="4077072"/>
            <a:ext cx="3563888" cy="2672916"/>
          </a:xfrm>
          <a:custGeom>
            <a:avLst/>
            <a:gdLst>
              <a:gd name="connsiteX0" fmla="*/ 137875 w 3563888"/>
              <a:gd name="connsiteY0" fmla="*/ 0 h 2672916"/>
              <a:gd name="connsiteX1" fmla="*/ 3563888 w 3563888"/>
              <a:gd name="connsiteY1" fmla="*/ 0 h 2672916"/>
              <a:gd name="connsiteX2" fmla="*/ 3563888 w 3563888"/>
              <a:gd name="connsiteY2" fmla="*/ 2672916 h 2672916"/>
              <a:gd name="connsiteX3" fmla="*/ 0 w 3563888"/>
              <a:gd name="connsiteY3" fmla="*/ 2672916 h 2672916"/>
              <a:gd name="connsiteX4" fmla="*/ 0 w 3563888"/>
              <a:gd name="connsiteY4" fmla="*/ 2414123 h 2672916"/>
              <a:gd name="connsiteX5" fmla="*/ 9601 w 3563888"/>
              <a:gd name="connsiteY5" fmla="*/ 2336770 h 2672916"/>
              <a:gd name="connsiteX6" fmla="*/ 134692 w 3563888"/>
              <a:gd name="connsiteY6" fmla="*/ 279875 h 267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3888" h="2672916">
                <a:moveTo>
                  <a:pt x="137875" y="0"/>
                </a:moveTo>
                <a:lnTo>
                  <a:pt x="3563888" y="0"/>
                </a:lnTo>
                <a:lnTo>
                  <a:pt x="3563888" y="2672916"/>
                </a:lnTo>
                <a:lnTo>
                  <a:pt x="0" y="2672916"/>
                </a:lnTo>
                <a:lnTo>
                  <a:pt x="0" y="2414123"/>
                </a:lnTo>
                <a:lnTo>
                  <a:pt x="9601" y="2336770"/>
                </a:lnTo>
                <a:cubicBezTo>
                  <a:pt x="71887" y="1784586"/>
                  <a:pt x="116353" y="1074414"/>
                  <a:pt x="134692" y="279875"/>
                </a:cubicBezTo>
                <a:close/>
              </a:path>
            </a:pathLst>
          </a:cu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>
          <a:xfrm>
            <a:off x="5148064" y="4077072"/>
            <a:ext cx="3851920" cy="26642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07704" y="404664"/>
            <a:ext cx="5043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dirty="0">
                <a:ln w="12700">
                  <a:solidFill>
                    <a:srgbClr val="2B548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Franklin Gothic Medium Cond" panose="020B0606030402020204" pitchFamily="34" charset="0"/>
              </a:rPr>
              <a:t>Ремонт и обустройство колодцев</a:t>
            </a:r>
            <a:endParaRPr lang="ru-RU" sz="2800" b="0" dirty="0">
              <a:ln w="12700">
                <a:solidFill>
                  <a:srgbClr val="2B548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B2176FE-B61F-4CFB-8F92-48705A00463C}"/>
              </a:ext>
            </a:extLst>
          </p:cNvPr>
          <p:cNvGrpSpPr/>
          <p:nvPr/>
        </p:nvGrpSpPr>
        <p:grpSpPr>
          <a:xfrm>
            <a:off x="2571205" y="1792479"/>
            <a:ext cx="3243505" cy="1057136"/>
            <a:chOff x="4590375" y="1573756"/>
            <a:chExt cx="1915406" cy="40322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D3A391-C2DB-46B6-938D-C6AD15A34EA9}"/>
                </a:ext>
              </a:extLst>
            </p:cNvPr>
            <p:cNvSpPr txBox="1"/>
            <p:nvPr/>
          </p:nvSpPr>
          <p:spPr>
            <a:xfrm>
              <a:off x="4590762" y="1800889"/>
              <a:ext cx="1915019" cy="176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dirty="0">
                  <a:solidFill>
                    <a:schemeClr val="accent1">
                      <a:lumMod val="25000"/>
                    </a:schemeClr>
                  </a:solidFill>
                  <a:latin typeface="Franklin Gothic Medium Cond" panose="020B0606030402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Отремонтировано </a:t>
              </a:r>
              <a:r>
                <a:rPr lang="ru-RU" sz="2400" b="0" dirty="0">
                  <a:solidFill>
                    <a:schemeClr val="accent1">
                      <a:lumMod val="50000"/>
                    </a:schemeClr>
                  </a:solidFill>
                  <a:latin typeface="Franklin Gothic Medium Cond" panose="020B0606030402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r>
                <a:rPr lang="ru-RU" sz="2000" b="0" dirty="0">
                  <a:solidFill>
                    <a:schemeClr val="accent1">
                      <a:lumMod val="25000"/>
                    </a:schemeClr>
                  </a:solidFill>
                  <a:latin typeface="Franklin Gothic Medium Cond" panose="020B0606030402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 колодца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C71F21-A091-4B32-9384-D80B6F4FB391}"/>
                </a:ext>
              </a:extLst>
            </p:cNvPr>
            <p:cNvSpPr txBox="1"/>
            <p:nvPr/>
          </p:nvSpPr>
          <p:spPr>
            <a:xfrm>
              <a:off x="4590375" y="1573756"/>
              <a:ext cx="1915405" cy="176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dirty="0">
                  <a:solidFill>
                    <a:schemeClr val="accent1">
                      <a:lumMod val="25000"/>
                    </a:schemeClr>
                  </a:solidFill>
                  <a:latin typeface="Franklin Gothic Medium Cond" panose="020B0606030402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Обустроено </a:t>
              </a:r>
              <a:r>
                <a:rPr lang="ru-RU" sz="2400" b="0" dirty="0">
                  <a:solidFill>
                    <a:schemeClr val="accent1">
                      <a:lumMod val="50000"/>
                    </a:schemeClr>
                  </a:solidFill>
                  <a:latin typeface="Franklin Gothic Medium Cond" panose="020B0606030402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r>
                <a:rPr lang="ru-RU" sz="2000" b="0" dirty="0">
                  <a:solidFill>
                    <a:schemeClr val="accent1">
                      <a:lumMod val="25000"/>
                    </a:schemeClr>
                  </a:solidFill>
                  <a:latin typeface="Franklin Gothic Medium Cond" panose="020B0606030402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 новых колодца</a:t>
              </a:r>
            </a:p>
          </p:txBody>
        </p:sp>
      </p:grpSp>
      <p:sp>
        <p:nvSpPr>
          <p:cNvPr id="25" name="Овал 24">
            <a:extLst>
              <a:ext uri="{FF2B5EF4-FFF2-40B4-BE49-F238E27FC236}">
                <a16:creationId xmlns:a16="http://schemas.microsoft.com/office/drawing/2014/main" id="{E4ADFAD1-6231-41DF-805C-F3325D611745}"/>
              </a:ext>
            </a:extLst>
          </p:cNvPr>
          <p:cNvSpPr/>
          <p:nvPr/>
        </p:nvSpPr>
        <p:spPr>
          <a:xfrm>
            <a:off x="2072722" y="1875248"/>
            <a:ext cx="336550" cy="336550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10000"/>
                </a:schemeClr>
              </a:gs>
            </a:gsLst>
            <a:lin ang="2400000" scaled="0"/>
          </a:gradFill>
          <a:ln>
            <a:noFill/>
          </a:ln>
          <a:effectLst>
            <a:outerShdw blurRad="254000" dist="127000" dir="8100000" sx="107000" sy="107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E90FEDE-5E5E-4902-AFDE-1307B5433D0F}"/>
              </a:ext>
            </a:extLst>
          </p:cNvPr>
          <p:cNvSpPr/>
          <p:nvPr/>
        </p:nvSpPr>
        <p:spPr>
          <a:xfrm>
            <a:off x="2072722" y="2471698"/>
            <a:ext cx="336550" cy="33655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254000" dist="127000" dir="8100000" sx="107000" sy="107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4318CA3D-2E5D-4F81-BA45-5231D2966420}"/>
              </a:ext>
            </a:extLst>
          </p:cNvPr>
          <p:cNvSpPr/>
          <p:nvPr/>
        </p:nvSpPr>
        <p:spPr>
          <a:xfrm>
            <a:off x="2255818" y="3220718"/>
            <a:ext cx="4209776" cy="735822"/>
          </a:xfrm>
          <a:prstGeom prst="snip2Diag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94220" y="3312537"/>
            <a:ext cx="260770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127</a:t>
            </a:r>
            <a:r>
              <a:rPr lang="ru-RU" sz="2000" b="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муниципальных колодцев</a:t>
            </a:r>
          </a:p>
          <a:p>
            <a:r>
              <a:rPr lang="ru-RU" sz="16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Ежегодная сумма </a:t>
            </a:r>
            <a:r>
              <a:rPr lang="ru-RU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200</a:t>
            </a:r>
            <a:r>
              <a:rPr lang="ru-RU" b="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ru-RU" sz="1400" b="0" dirty="0">
                <a:solidFill>
                  <a:schemeClr val="accent1">
                    <a:lumMod val="25000"/>
                  </a:schemeClr>
                </a:solidFill>
                <a:latin typeface="Franklin Gothic Medium Cond" panose="020B0606030402020204" pitchFamily="34" charset="0"/>
              </a:rPr>
              <a:t>тыс. руб.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87" y="3397847"/>
            <a:ext cx="576064" cy="5064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9955"/>
            <a:ext cx="1547664" cy="11478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6487</TotalTime>
  <Words>2205</Words>
  <Application>Microsoft Office PowerPoint</Application>
  <PresentationFormat>Экран (4:3)</PresentationFormat>
  <Paragraphs>355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Franklin Gothic Medium Cond</vt:lpstr>
      <vt:lpstr>Tahoma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01.01.2022 года  не обеспечены земельными участками 181 многодетная семья, имеется 65 земельных участков для предоставления.   Основные причины отказов от земли: - участки не обеспечены коммунальной инфраструктурой,  - семьи выбирают выплату 210 тыс.руб. взамен земельного участка.  2021 г. - предоставлено 4 участка, 20 выплат. Начато строительство 4 семьями.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Построен новый мост через  р.Сельменьга, проводятся  работы по реконструкции  региональной автодороги  Усть-Ваеньга – Фалюки 12,5 км.</vt:lpstr>
      <vt:lpstr>Презентация PowerPoint</vt:lpstr>
      <vt:lpstr>Презентация PowerPoint</vt:lpstr>
      <vt:lpstr>На территории Виноградовского муниципального округа проживает 3265 детей до 18 лет (согласно статистическим данным)     Всего обучающихся школ – 1673, посещают детские сады – 645 чел.,  очередность – 94 ребенка (от 0 до 3 лет).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Кайчева ТА</cp:lastModifiedBy>
  <cp:revision>326</cp:revision>
  <cp:lastPrinted>2022-03-10T12:12:01Z</cp:lastPrinted>
  <dcterms:created xsi:type="dcterms:W3CDTF">2021-03-31T07:41:08Z</dcterms:created>
  <dcterms:modified xsi:type="dcterms:W3CDTF">2022-04-20T12:25:06Z</dcterms:modified>
</cp:coreProperties>
</file>