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65" r:id="rId4"/>
    <p:sldId id="266" r:id="rId5"/>
    <p:sldId id="267" r:id="rId6"/>
    <p:sldId id="268" r:id="rId7"/>
    <p:sldId id="269" r:id="rId8"/>
    <p:sldId id="270" r:id="rId9"/>
    <p:sldId id="263" r:id="rId10"/>
    <p:sldId id="277" r:id="rId11"/>
    <p:sldId id="271" r:id="rId12"/>
    <p:sldId id="272" r:id="rId13"/>
    <p:sldId id="273" r:id="rId14"/>
    <p:sldId id="274" r:id="rId15"/>
    <p:sldId id="275" r:id="rId1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FC1"/>
    <a:srgbClr val="49A18C"/>
    <a:srgbClr val="D8EBE6"/>
    <a:srgbClr val="337162"/>
    <a:srgbClr val="73BFAD"/>
    <a:srgbClr val="2A5C50"/>
    <a:srgbClr val="D9ECE7"/>
    <a:srgbClr val="B45210"/>
    <a:srgbClr val="E97C30"/>
    <a:srgbClr val="F4B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90"/>
      <c:rotY val="60"/>
      <c:depthPercent val="18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backWall>
    <c:plotArea>
      <c:layout>
        <c:manualLayout>
          <c:layoutTarget val="inner"/>
          <c:xMode val="edge"/>
          <c:yMode val="edge"/>
          <c:x val="0.10826769655310273"/>
          <c:y val="5.3488364664356101E-2"/>
          <c:w val="0.75885826771653531"/>
          <c:h val="0.7372093023255813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(тыс. руб.)</c:v>
                </c:pt>
              </c:strCache>
            </c:strRef>
          </c:tx>
          <c:spPr>
            <a:solidFill>
              <a:srgbClr val="95CFC1"/>
            </a:solidFill>
            <a:ln w="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5428216844625227E-2"/>
                  <c:y val="-4.4624746450304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B31-4805-ADC4-EC07040B9BEB}"/>
                </c:ext>
              </c:extLst>
            </c:dLbl>
            <c:dLbl>
              <c:idx val="4"/>
              <c:layout>
                <c:manualLayout>
                  <c:x val="4.2380361407708756E-3"/>
                  <c:y val="-2.434077079107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89120.9</c:v>
                </c:pt>
                <c:pt idx="1">
                  <c:v>14003.7</c:v>
                </c:pt>
                <c:pt idx="2">
                  <c:v>7166.4</c:v>
                </c:pt>
                <c:pt idx="3">
                  <c:v>7466.2</c:v>
                </c:pt>
                <c:pt idx="4">
                  <c:v>2924.3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31-4805-ADC4-EC07040B9BE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03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Sheet1!$B$1:$F$1</c:f>
              <c:strCache>
                <c:ptCount val="5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7B31-4805-ADC4-EC07040B9B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020279200"/>
        <c:axId val="1020285184"/>
        <c:axId val="0"/>
      </c:bar3DChart>
      <c:catAx>
        <c:axId val="1020279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0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98" b="1" i="0" u="none" strike="noStrike" baseline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defRPr>
            </a:pPr>
            <a:endParaRPr lang="ru-RU"/>
          </a:p>
        </c:txPr>
        <c:crossAx val="1020285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20285184"/>
        <c:scaling>
          <c:orientation val="minMax"/>
        </c:scaling>
        <c:delete val="1"/>
        <c:axPos val="r"/>
        <c:majorGridlines>
          <c:spPr>
            <a:ln w="3008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crossAx val="1020279200"/>
        <c:crosses val="max"/>
        <c:crossBetween val="between"/>
      </c:valAx>
      <c:spPr>
        <a:noFill/>
        <a:ln w="25360">
          <a:noFill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80242332149955731"/>
          <c:y val="1.4654373878307068E-3"/>
          <c:w val="0.19579387727840081"/>
          <c:h val="0.20212781912899186"/>
        </c:manualLayout>
      </c:layout>
      <c:overlay val="0"/>
      <c:spPr>
        <a:noFill/>
        <a:ln w="3008">
          <a:solidFill>
            <a:schemeClr val="tx1"/>
          </a:solidFill>
          <a:prstDash val="solid"/>
        </a:ln>
      </c:spPr>
      <c:txPr>
        <a:bodyPr/>
        <a:lstStyle/>
        <a:p>
          <a:pPr>
            <a:defRPr sz="1570" b="1" i="0" u="none" strike="noStrike" baseline="0">
              <a:solidFill>
                <a:schemeClr val="tx1"/>
              </a:solidFill>
              <a:latin typeface="Century Gothic"/>
              <a:ea typeface="Century Gothic"/>
              <a:cs typeface="Century Gothic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04" b="1" i="0" u="none" strike="noStrike" baseline="0">
          <a:solidFill>
            <a:schemeClr val="tx1"/>
          </a:solidFill>
          <a:latin typeface="Century Gothic"/>
          <a:ea typeface="Century Gothic"/>
          <a:cs typeface="Century Gothic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90"/>
      <c:rotY val="60"/>
      <c:depthPercent val="2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0.91759776536312854"/>
          <c:h val="0.772841406344795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(тыс. руб.)</c:v>
                </c:pt>
              </c:strCache>
            </c:strRef>
          </c:tx>
          <c:spPr>
            <a:solidFill>
              <a:srgbClr val="95CFC1"/>
            </a:solidFill>
            <a:ln w="13871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продажи материальных и нематериальных активов</c:v>
                </c:pt>
                <c:pt idx="3">
                  <c:v>Штрафы, санкции, возмещение ушерба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17162.8</c:v>
                </c:pt>
                <c:pt idx="1">
                  <c:v>150.9</c:v>
                </c:pt>
                <c:pt idx="2">
                  <c:v>3233.3</c:v>
                </c:pt>
                <c:pt idx="3">
                  <c:v>1633.3</c:v>
                </c:pt>
                <c:pt idx="4">
                  <c:v>540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73-47A4-8B7C-0F49910EB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020293888"/>
        <c:axId val="1020287360"/>
        <c:axId val="0"/>
      </c:bar3DChart>
      <c:catAx>
        <c:axId val="1020293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4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88" b="1" i="0" u="none" strike="noStrike" baseline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defRPr>
            </a:pPr>
            <a:endParaRPr lang="ru-RU"/>
          </a:p>
        </c:txPr>
        <c:crossAx val="1020287360"/>
        <c:crosses val="autoZero"/>
        <c:auto val="1"/>
        <c:lblAlgn val="ctr"/>
        <c:lblOffset val="100"/>
        <c:tickLblSkip val="1"/>
        <c:tickMarkSkip val="3"/>
        <c:noMultiLvlLbl val="0"/>
      </c:catAx>
      <c:valAx>
        <c:axId val="1020287360"/>
        <c:scaling>
          <c:orientation val="minMax"/>
        </c:scaling>
        <c:delete val="1"/>
        <c:axPos val="r"/>
        <c:majorGridlines>
          <c:spPr>
            <a:ln w="3468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crossAx val="1020293888"/>
        <c:crosses val="max"/>
        <c:crossBetween val="between"/>
      </c:valAx>
      <c:spPr>
        <a:noFill/>
        <a:ln w="25354">
          <a:noFill/>
        </a:ln>
      </c:spPr>
    </c:plotArea>
    <c:legend>
      <c:legendPos val="r"/>
      <c:layout>
        <c:manualLayout>
          <c:xMode val="edge"/>
          <c:yMode val="edge"/>
          <c:x val="0.82735109752342406"/>
          <c:y val="8.676788402235687E-3"/>
          <c:w val="0.15575785482011031"/>
          <c:h val="8.0810947134293321E-2"/>
        </c:manualLayout>
      </c:layout>
      <c:overlay val="0"/>
      <c:spPr>
        <a:noFill/>
        <a:ln w="3468">
          <a:solidFill>
            <a:schemeClr val="tx1"/>
          </a:solidFill>
          <a:prstDash val="solid"/>
        </a:ln>
      </c:spPr>
      <c:txPr>
        <a:bodyPr/>
        <a:lstStyle/>
        <a:p>
          <a:pPr>
            <a:defRPr sz="1809" b="1" i="0" u="none" strike="noStrike" baseline="0">
              <a:solidFill>
                <a:schemeClr val="tx1"/>
              </a:solidFill>
              <a:latin typeface="Century Gothic"/>
              <a:ea typeface="Century Gothic"/>
              <a:cs typeface="Century Gothic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65" b="1" i="0" u="none" strike="noStrike" baseline="0">
          <a:solidFill>
            <a:schemeClr val="tx1"/>
          </a:solidFill>
          <a:latin typeface="Century Gothic"/>
          <a:ea typeface="Century Gothic"/>
          <a:cs typeface="Century Gothic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90"/>
      <c:rotY val="60"/>
      <c:depthPercent val="2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3.1527489139065876E-2"/>
          <c:y val="6.1611483203377351E-2"/>
          <c:w val="0.89673396664472949"/>
          <c:h val="0.772841406344795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(тыс. руб.)</c:v>
                </c:pt>
              </c:strCache>
            </c:strRef>
          </c:tx>
          <c:spPr>
            <a:solidFill>
              <a:srgbClr val="95CFC1"/>
            </a:solidFill>
            <a:ln w="13871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Sheet1!$B$1:$E$1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69601</c:v>
                </c:pt>
                <c:pt idx="1">
                  <c:v>383081.2</c:v>
                </c:pt>
                <c:pt idx="2">
                  <c:v>366792.9</c:v>
                </c:pt>
                <c:pt idx="3">
                  <c:v>79413.100000000006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A1-4216-93DF-078A98C90C4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3871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9CA1-4216-93DF-078A98C90C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020291168"/>
        <c:axId val="1020290624"/>
        <c:axId val="0"/>
      </c:bar3DChart>
      <c:catAx>
        <c:axId val="1020291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4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88" b="1" i="0" u="none" strike="noStrike" baseline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defRPr>
            </a:pPr>
            <a:endParaRPr lang="ru-RU"/>
          </a:p>
        </c:txPr>
        <c:crossAx val="1020290624"/>
        <c:crosses val="autoZero"/>
        <c:auto val="1"/>
        <c:lblAlgn val="ctr"/>
        <c:lblOffset val="100"/>
        <c:tickLblSkip val="1"/>
        <c:tickMarkSkip val="3"/>
        <c:noMultiLvlLbl val="0"/>
      </c:catAx>
      <c:valAx>
        <c:axId val="1020290624"/>
        <c:scaling>
          <c:orientation val="minMax"/>
        </c:scaling>
        <c:delete val="1"/>
        <c:axPos val="r"/>
        <c:majorGridlines>
          <c:spPr>
            <a:ln w="3468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crossAx val="1020291168"/>
        <c:crosses val="max"/>
        <c:crossBetween val="between"/>
      </c:valAx>
      <c:spPr>
        <a:noFill/>
        <a:ln w="25354">
          <a:noFill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82735109752342406"/>
          <c:y val="0.28633401727377766"/>
          <c:w val="0.16741191219812604"/>
          <c:h val="0.19999999999999996"/>
        </c:manualLayout>
      </c:layout>
      <c:overlay val="0"/>
      <c:spPr>
        <a:noFill/>
        <a:ln w="3468">
          <a:solidFill>
            <a:schemeClr val="tx1"/>
          </a:solidFill>
          <a:prstDash val="solid"/>
        </a:ln>
      </c:spPr>
      <c:txPr>
        <a:bodyPr/>
        <a:lstStyle/>
        <a:p>
          <a:pPr>
            <a:defRPr sz="1809" b="1" i="0" u="none" strike="noStrike" baseline="0">
              <a:solidFill>
                <a:schemeClr val="tx1"/>
              </a:solidFill>
              <a:latin typeface="Century Gothic"/>
              <a:ea typeface="Century Gothic"/>
              <a:cs typeface="Century Gothic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65" b="1" i="0" u="none" strike="noStrike" baseline="0">
          <a:solidFill>
            <a:schemeClr val="tx1"/>
          </a:solidFill>
          <a:latin typeface="Century Gothic"/>
          <a:ea typeface="Century Gothic"/>
          <a:cs typeface="Century Gothic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view3D>
      <c:rotX val="30"/>
      <c:rotY val="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3958333333333348E-2"/>
          <c:y val="0.17787109944590263"/>
          <c:w val="0.85208333333333341"/>
          <c:h val="0.78677461732117171"/>
        </c:manualLayout>
      </c:layout>
      <c:pie3DChart>
        <c:varyColors val="1"/>
        <c:ser>
          <c:idx val="0"/>
          <c:order val="0"/>
          <c:spPr>
            <a:solidFill>
              <a:srgbClr val="49A18C"/>
            </a:solidFill>
          </c:spPr>
          <c:explosion val="1"/>
          <c:dPt>
            <c:idx val="0"/>
            <c:bubble3D val="0"/>
            <c:spPr>
              <a:solidFill>
                <a:srgbClr val="95CFC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A4AE-42C7-B88A-B32EC6F8C6C8}"/>
              </c:ext>
            </c:extLst>
          </c:dPt>
          <c:dPt>
            <c:idx val="1"/>
            <c:bubble3D val="0"/>
            <c:spPr>
              <a:solidFill>
                <a:srgbClr val="49A18C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A4AE-42C7-B88A-B32EC6F8C6C8}"/>
              </c:ext>
            </c:extLst>
          </c:dPt>
          <c:dLbls>
            <c:dLbl>
              <c:idx val="0"/>
              <c:layout>
                <c:manualLayout>
                  <c:x val="2.0653504692293007E-2"/>
                  <c:y val="7.428091315792237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E7A656E-4657-4D24-90E4-AD319E434CFF}" type="CATEGORYNAME">
                      <a:rPr lang="ru-RU" sz="120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</a:rPr>
                      <a:pPr>
                        <a:defRPr sz="1330" b="1" i="0" u="none" strike="noStrike" kern="1200" spc="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sz="1200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</a:rPr>
                      <a:t>
</a:t>
                    </a:r>
                    <a:r>
                      <a:rPr lang="ru-RU" sz="1200" baseline="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</a:rPr>
                      <a:t>14%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75484403025493"/>
                      <c:h val="0.159550554168475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4AE-42C7-B88A-B32EC6F8C6C8}"/>
                </c:ext>
              </c:extLst>
            </c:dLbl>
            <c:dLbl>
              <c:idx val="1"/>
              <c:layout>
                <c:manualLayout>
                  <c:x val="1.1709907824116206E-2"/>
                  <c:y val="3.567952085184969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B25D314-86B1-42C0-9298-E15A049A80B9}" type="CATEGORYNAME">
                      <a:rPr lang="ru-RU" sz="120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rPr>
                      <a:pPr>
                        <a:defRPr sz="1330" b="1" i="0" u="none" strike="noStrike" kern="1200" spc="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sz="1200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rPr>
                      <a:t>
</a:t>
                    </a:r>
                    <a:r>
                      <a:rPr lang="ru-RU" sz="1200" baseline="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rPr>
                      <a:t>86%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807662263786331"/>
                      <c:h val="0.186021789691176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4AE-42C7-B88A-B32EC6F8C6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Лист1!$A$1:$A$2</c:f>
              <c:strCache>
                <c:ptCount val="2"/>
                <c:pt idx="0">
                  <c:v>Налоговые и неналоговые доходы</c:v>
                </c:pt>
                <c:pt idx="1">
                  <c:v>Межбюджетные трансферты</c:v>
                </c:pt>
              </c:strCache>
            </c:strRef>
          </c:cat>
          <c:val>
            <c:numRef>
              <c:f>Лист1!$B$1:$B$2</c:f>
              <c:numCache>
                <c:formatCode>General</c:formatCode>
                <c:ptCount val="2"/>
                <c:pt idx="0">
                  <c:v>16</c:v>
                </c:pt>
                <c:pt idx="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AE-42C7-B88A-B32EC6F8C6C8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623555883348973E-2"/>
          <c:y val="0"/>
          <c:w val="0.95325151288411059"/>
          <c:h val="0.928145843877429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127000" h="127000"/>
              <a:bevelB w="127000" h="127000"/>
            </a:sp3d>
          </c:spPr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25323"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4D7B-4DD1-8F6C-F61A20FBAF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323"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4D7B-4DD1-8F6C-F61A20FBAF51}"/>
              </c:ext>
            </c:extLst>
          </c:dPt>
          <c:dPt>
            <c:idx val="2"/>
            <c:bubble3D val="0"/>
            <c:spPr>
              <a:solidFill>
                <a:srgbClr val="009E47"/>
              </a:solidFill>
              <a:ln w="25323"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4D7B-4DD1-8F6C-F61A20FBAF51}"/>
              </c:ext>
            </c:extLst>
          </c:dPt>
          <c:dPt>
            <c:idx val="3"/>
            <c:bubble3D val="0"/>
            <c:spPr>
              <a:solidFill>
                <a:srgbClr val="D74503"/>
              </a:solidFill>
              <a:ln w="25323"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4D7B-4DD1-8F6C-F61A20FBAF51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 w="25323"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4D7B-4DD1-8F6C-F61A20FBAF51}"/>
              </c:ext>
            </c:extLst>
          </c:dPt>
          <c:dPt>
            <c:idx val="5"/>
            <c:bubble3D val="0"/>
            <c:spPr>
              <a:solidFill>
                <a:srgbClr val="AC89EB"/>
              </a:solidFill>
              <a:ln w="25323"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4D7B-4DD1-8F6C-F61A20FBAF51}"/>
              </c:ext>
            </c:extLst>
          </c:dPt>
          <c:dPt>
            <c:idx val="6"/>
            <c:bubble3D val="0"/>
            <c:spPr>
              <a:solidFill>
                <a:schemeClr val="bg1">
                  <a:lumMod val="50000"/>
                </a:schemeClr>
              </a:solidFill>
              <a:ln w="25323"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4D7B-4DD1-8F6C-F61A20FBAF5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323"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4D7B-4DD1-8F6C-F61A20FBAF51}"/>
              </c:ext>
            </c:extLst>
          </c:dPt>
          <c:cat>
            <c:strRef>
              <c:f>Лист1!$A$2:$A$9</c:f>
              <c:strCache>
                <c:ptCount val="2"/>
                <c:pt idx="0">
                  <c:v>Прочее</c:v>
                </c:pt>
                <c:pt idx="1">
                  <c:v>Социальная сфера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23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D7B-4DD1-8F6C-F61A20FBAF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4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93F50-0CB0-43CF-949F-EE6530FE3A7E}" type="doc">
      <dgm:prSet loTypeId="urn:microsoft.com/office/officeart/2008/layout/VerticalCurvedList" loCatId="list" qsTypeId="urn:microsoft.com/office/officeart/2005/8/quickstyle/simple1#5" qsCatId="simple" csTypeId="urn:microsoft.com/office/officeart/2005/8/colors/accent1_2#5" csCatId="accent1" phldr="1"/>
      <dgm:spPr/>
    </dgm:pt>
    <dgm:pt modelId="{A7AE1D5D-016E-4998-B9D1-98690693A271}">
      <dgm:prSet phldrT="[Текст]" custT="1"/>
      <dgm:spPr>
        <a:solidFill>
          <a:srgbClr val="95CFC1"/>
        </a:solidFill>
      </dgm:spPr>
      <dgm:t>
        <a:bodyPr/>
        <a:lstStyle/>
        <a:p>
          <a:r>
            <a:rPr lang="ru-RU" sz="2400" dirty="0" smtClean="0">
              <a:latin typeface="Century Gothic" panose="020B0502020202020204" pitchFamily="34" charset="0"/>
            </a:rPr>
            <a:t>Налог  на доходы физических лиц</a:t>
          </a:r>
          <a:endParaRPr lang="ru-RU" sz="2400" dirty="0">
            <a:latin typeface="Century Gothic" panose="020B0502020202020204" pitchFamily="34" charset="0"/>
          </a:endParaRPr>
        </a:p>
      </dgm:t>
    </dgm:pt>
    <dgm:pt modelId="{8D0458BA-C259-4FC4-88B2-AC92B8B4185B}" type="parTrans" cxnId="{5DC809E6-428F-4E3E-8D9A-2208F9FCF8EB}">
      <dgm:prSet/>
      <dgm:spPr/>
      <dgm:t>
        <a:bodyPr/>
        <a:lstStyle/>
        <a:p>
          <a:endParaRPr lang="ru-RU"/>
        </a:p>
      </dgm:t>
    </dgm:pt>
    <dgm:pt modelId="{C29A063C-E9BC-4F7A-B30B-238E45EE2763}" type="sibTrans" cxnId="{5DC809E6-428F-4E3E-8D9A-2208F9FCF8EB}">
      <dgm:prSet/>
      <dgm:spPr/>
      <dgm:t>
        <a:bodyPr/>
        <a:lstStyle/>
        <a:p>
          <a:endParaRPr lang="ru-RU"/>
        </a:p>
      </dgm:t>
    </dgm:pt>
    <dgm:pt modelId="{83375C18-4340-4523-B79A-35EB94814DA9}">
      <dgm:prSet phldrT="[Текст]" custT="1"/>
      <dgm:spPr>
        <a:solidFill>
          <a:srgbClr val="95CFC1"/>
        </a:solidFill>
      </dgm:spPr>
      <dgm:t>
        <a:bodyPr/>
        <a:lstStyle/>
        <a:p>
          <a:r>
            <a:rPr lang="ru-RU" sz="2400" dirty="0" smtClean="0">
              <a:latin typeface="Century Gothic" panose="020B0502020202020204" pitchFamily="34" charset="0"/>
            </a:rPr>
            <a:t>Доходы от уплаты акцизов на нефтепродукты</a:t>
          </a:r>
          <a:endParaRPr lang="ru-RU" sz="2400" dirty="0">
            <a:latin typeface="Century Gothic" panose="020B0502020202020204" pitchFamily="34" charset="0"/>
          </a:endParaRPr>
        </a:p>
      </dgm:t>
    </dgm:pt>
    <dgm:pt modelId="{8E7380FF-6537-48BA-90D0-88A6660B4FF6}" type="parTrans" cxnId="{707B64F0-2E9B-4445-8306-0137C25DBBF8}">
      <dgm:prSet/>
      <dgm:spPr/>
      <dgm:t>
        <a:bodyPr/>
        <a:lstStyle/>
        <a:p>
          <a:endParaRPr lang="ru-RU"/>
        </a:p>
      </dgm:t>
    </dgm:pt>
    <dgm:pt modelId="{BE5C1B20-6A0B-4866-99AE-EB4785CDE884}" type="sibTrans" cxnId="{707B64F0-2E9B-4445-8306-0137C25DBBF8}">
      <dgm:prSet/>
      <dgm:spPr/>
      <dgm:t>
        <a:bodyPr/>
        <a:lstStyle/>
        <a:p>
          <a:endParaRPr lang="ru-RU"/>
        </a:p>
      </dgm:t>
    </dgm:pt>
    <dgm:pt modelId="{1F1A832C-4AC0-42A1-9716-53F39FEDDCE3}">
      <dgm:prSet phldrT="[Текст]" custT="1"/>
      <dgm:spPr>
        <a:solidFill>
          <a:srgbClr val="95CFC1"/>
        </a:solidFill>
      </dgm:spPr>
      <dgm:t>
        <a:bodyPr/>
        <a:lstStyle/>
        <a:p>
          <a:r>
            <a:rPr lang="ru-RU" sz="2400" dirty="0" smtClean="0">
              <a:latin typeface="Century Gothic" panose="020B0502020202020204" pitchFamily="34" charset="0"/>
            </a:rPr>
            <a:t>Единый сельскохозяйственный налог</a:t>
          </a:r>
          <a:endParaRPr lang="ru-RU" sz="2400" dirty="0">
            <a:latin typeface="Century Gothic" panose="020B0502020202020204" pitchFamily="34" charset="0"/>
          </a:endParaRPr>
        </a:p>
      </dgm:t>
    </dgm:pt>
    <dgm:pt modelId="{1FF2B95C-E13E-487F-8622-6BEEE76161A3}" type="parTrans" cxnId="{FB327959-EFF4-4D63-A9BF-D04CAA98EF2C}">
      <dgm:prSet/>
      <dgm:spPr/>
      <dgm:t>
        <a:bodyPr/>
        <a:lstStyle/>
        <a:p>
          <a:endParaRPr lang="ru-RU"/>
        </a:p>
      </dgm:t>
    </dgm:pt>
    <dgm:pt modelId="{6F143D80-D67E-4FA0-97D7-2E5654985945}" type="sibTrans" cxnId="{FB327959-EFF4-4D63-A9BF-D04CAA98EF2C}">
      <dgm:prSet/>
      <dgm:spPr/>
      <dgm:t>
        <a:bodyPr/>
        <a:lstStyle/>
        <a:p>
          <a:endParaRPr lang="ru-RU"/>
        </a:p>
      </dgm:t>
    </dgm:pt>
    <dgm:pt modelId="{B3E15AE0-B1E4-4CA6-B83D-9260465D0C4F}">
      <dgm:prSet phldrT="[Текст]" custT="1"/>
      <dgm:spPr>
        <a:solidFill>
          <a:srgbClr val="95CFC1"/>
        </a:solidFill>
      </dgm:spPr>
      <dgm:t>
        <a:bodyPr/>
        <a:lstStyle/>
        <a:p>
          <a:r>
            <a:rPr lang="ru-RU" sz="2400" dirty="0" smtClean="0">
              <a:latin typeface="Century Gothic" panose="020B0502020202020204" pitchFamily="34" charset="0"/>
            </a:rPr>
            <a:t>Налог, взимаемый в связи с применением патентной системы налогообложения</a:t>
          </a:r>
          <a:endParaRPr lang="ru-RU" sz="2400" dirty="0">
            <a:latin typeface="Century Gothic" panose="020B0502020202020204" pitchFamily="34" charset="0"/>
          </a:endParaRPr>
        </a:p>
      </dgm:t>
    </dgm:pt>
    <dgm:pt modelId="{973B375F-BEE4-4B1E-AC78-D37FCD31A063}" type="parTrans" cxnId="{CD55A0A2-9220-48FB-A6E3-391CE5421841}">
      <dgm:prSet/>
      <dgm:spPr/>
      <dgm:t>
        <a:bodyPr/>
        <a:lstStyle/>
        <a:p>
          <a:endParaRPr lang="ru-RU"/>
        </a:p>
      </dgm:t>
    </dgm:pt>
    <dgm:pt modelId="{567B0B2D-39B8-40EA-8CA2-DCF820DE8294}" type="sibTrans" cxnId="{CD55A0A2-9220-48FB-A6E3-391CE5421841}">
      <dgm:prSet/>
      <dgm:spPr/>
      <dgm:t>
        <a:bodyPr/>
        <a:lstStyle/>
        <a:p>
          <a:endParaRPr lang="ru-RU"/>
        </a:p>
      </dgm:t>
    </dgm:pt>
    <dgm:pt modelId="{7D4E1A5D-04A8-4343-9C13-196CDE54D410}">
      <dgm:prSet phldrT="[Текст]" custT="1"/>
      <dgm:spPr>
        <a:solidFill>
          <a:srgbClr val="95CFC1"/>
        </a:solidFill>
      </dgm:spPr>
      <dgm:t>
        <a:bodyPr/>
        <a:lstStyle/>
        <a:p>
          <a:r>
            <a:rPr lang="ru-RU" sz="2400" dirty="0" smtClean="0">
              <a:latin typeface="Century Gothic" panose="020B0502020202020204" pitchFamily="34" charset="0"/>
            </a:rPr>
            <a:t>Единый налог на вмененный доход</a:t>
          </a:r>
          <a:endParaRPr lang="ru-RU" sz="2400" dirty="0">
            <a:latin typeface="Century Gothic" panose="020B0502020202020204" pitchFamily="34" charset="0"/>
          </a:endParaRPr>
        </a:p>
      </dgm:t>
    </dgm:pt>
    <dgm:pt modelId="{659ED844-757A-4C9E-933D-6866E8D4292A}" type="parTrans" cxnId="{86674898-A896-4325-B1A3-F34D700F30F7}">
      <dgm:prSet/>
      <dgm:spPr/>
      <dgm:t>
        <a:bodyPr/>
        <a:lstStyle/>
        <a:p>
          <a:endParaRPr lang="ru-RU"/>
        </a:p>
      </dgm:t>
    </dgm:pt>
    <dgm:pt modelId="{152C8293-5EBF-4D3E-B34C-E05A020B26BA}" type="sibTrans" cxnId="{86674898-A896-4325-B1A3-F34D700F30F7}">
      <dgm:prSet/>
      <dgm:spPr/>
      <dgm:t>
        <a:bodyPr/>
        <a:lstStyle/>
        <a:p>
          <a:endParaRPr lang="ru-RU"/>
        </a:p>
      </dgm:t>
    </dgm:pt>
    <dgm:pt modelId="{5D0E06B9-4B9E-4678-AD4E-4A1B62D44893}">
      <dgm:prSet phldrT="[Текст]" custT="1"/>
      <dgm:spPr>
        <a:solidFill>
          <a:srgbClr val="95CFC1"/>
        </a:solidFill>
      </dgm:spPr>
      <dgm:t>
        <a:bodyPr/>
        <a:lstStyle/>
        <a:p>
          <a:r>
            <a:rPr lang="ru-RU" sz="2400" dirty="0" smtClean="0">
              <a:latin typeface="Century Gothic" panose="020B0502020202020204" pitchFamily="34" charset="0"/>
            </a:rPr>
            <a:t>Государственная пошлина</a:t>
          </a:r>
          <a:endParaRPr lang="ru-RU" sz="2400" dirty="0">
            <a:latin typeface="Century Gothic" panose="020B0502020202020204" pitchFamily="34" charset="0"/>
          </a:endParaRPr>
        </a:p>
      </dgm:t>
    </dgm:pt>
    <dgm:pt modelId="{486531C3-449E-4468-A39D-1232F5D87FC8}" type="parTrans" cxnId="{F6CD566F-0AB5-4E82-8BF4-3E6C6D3DF0AB}">
      <dgm:prSet/>
      <dgm:spPr/>
      <dgm:t>
        <a:bodyPr/>
        <a:lstStyle/>
        <a:p>
          <a:endParaRPr lang="ru-RU"/>
        </a:p>
      </dgm:t>
    </dgm:pt>
    <dgm:pt modelId="{10F6B6FA-CFB2-4124-B75B-84C7D8E6BCB6}" type="sibTrans" cxnId="{F6CD566F-0AB5-4E82-8BF4-3E6C6D3DF0AB}">
      <dgm:prSet/>
      <dgm:spPr/>
      <dgm:t>
        <a:bodyPr/>
        <a:lstStyle/>
        <a:p>
          <a:endParaRPr lang="ru-RU"/>
        </a:p>
      </dgm:t>
    </dgm:pt>
    <dgm:pt modelId="{993365A5-1D18-4963-92DA-D69821BC8F71}">
      <dgm:prSet phldrT="[Текст]" custT="1"/>
      <dgm:spPr>
        <a:solidFill>
          <a:srgbClr val="95CFC1"/>
        </a:solidFill>
      </dgm:spPr>
      <dgm:t>
        <a:bodyPr/>
        <a:lstStyle/>
        <a:p>
          <a:r>
            <a:rPr lang="ru-RU" sz="2400" dirty="0" smtClean="0">
              <a:latin typeface="Century Gothic" panose="020B0502020202020204" pitchFamily="34" charset="0"/>
            </a:rPr>
            <a:t>Налог, взимаемый в связи с применением упрощенной системы налогообложения</a:t>
          </a:r>
          <a:endParaRPr lang="ru-RU" sz="2400" dirty="0">
            <a:latin typeface="Century Gothic" panose="020B0502020202020204" pitchFamily="34" charset="0"/>
          </a:endParaRPr>
        </a:p>
      </dgm:t>
    </dgm:pt>
    <dgm:pt modelId="{AB0D9E60-55FF-46DF-A35C-DBF3C3AFB2C9}" type="parTrans" cxnId="{60469AA5-BD3D-4109-9B93-F0358FCC82FB}">
      <dgm:prSet/>
      <dgm:spPr/>
      <dgm:t>
        <a:bodyPr/>
        <a:lstStyle/>
        <a:p>
          <a:endParaRPr lang="ru-RU"/>
        </a:p>
      </dgm:t>
    </dgm:pt>
    <dgm:pt modelId="{D0C8ED37-62CA-45AD-BEE6-C9E4A0F575EB}" type="sibTrans" cxnId="{60469AA5-BD3D-4109-9B93-F0358FCC82FB}">
      <dgm:prSet/>
      <dgm:spPr/>
      <dgm:t>
        <a:bodyPr/>
        <a:lstStyle/>
        <a:p>
          <a:endParaRPr lang="ru-RU"/>
        </a:p>
      </dgm:t>
    </dgm:pt>
    <dgm:pt modelId="{BC7703D5-A76D-46F8-BCD6-3146D16F419E}" type="pres">
      <dgm:prSet presAssocID="{4B693F50-0CB0-43CF-949F-EE6530FE3A7E}" presName="Name0" presStyleCnt="0">
        <dgm:presLayoutVars>
          <dgm:chMax val="7"/>
          <dgm:chPref val="7"/>
          <dgm:dir/>
        </dgm:presLayoutVars>
      </dgm:prSet>
      <dgm:spPr/>
    </dgm:pt>
    <dgm:pt modelId="{C15BDFFC-BA3F-42CC-9AA4-5DC664EDE162}" type="pres">
      <dgm:prSet presAssocID="{4B693F50-0CB0-43CF-949F-EE6530FE3A7E}" presName="Name1" presStyleCnt="0"/>
      <dgm:spPr/>
    </dgm:pt>
    <dgm:pt modelId="{860E774C-68C0-44D3-A3BD-0103BA74A0D6}" type="pres">
      <dgm:prSet presAssocID="{4B693F50-0CB0-43CF-949F-EE6530FE3A7E}" presName="cycle" presStyleCnt="0"/>
      <dgm:spPr/>
    </dgm:pt>
    <dgm:pt modelId="{8A821817-8316-4ADE-86F3-4E8229CF1B13}" type="pres">
      <dgm:prSet presAssocID="{4B693F50-0CB0-43CF-949F-EE6530FE3A7E}" presName="srcNode" presStyleLbl="node1" presStyleIdx="0" presStyleCnt="7"/>
      <dgm:spPr/>
    </dgm:pt>
    <dgm:pt modelId="{99EB9A66-19E6-49A0-BA2B-10CB613A52D3}" type="pres">
      <dgm:prSet presAssocID="{4B693F50-0CB0-43CF-949F-EE6530FE3A7E}" presName="conn" presStyleLbl="parChTrans1D2" presStyleIdx="0" presStyleCnt="1"/>
      <dgm:spPr/>
      <dgm:t>
        <a:bodyPr/>
        <a:lstStyle/>
        <a:p>
          <a:endParaRPr lang="ru-RU"/>
        </a:p>
      </dgm:t>
    </dgm:pt>
    <dgm:pt modelId="{3FE7A8E8-6FED-436F-88A4-E44337F3C479}" type="pres">
      <dgm:prSet presAssocID="{4B693F50-0CB0-43CF-949F-EE6530FE3A7E}" presName="extraNode" presStyleLbl="node1" presStyleIdx="0" presStyleCnt="7"/>
      <dgm:spPr/>
    </dgm:pt>
    <dgm:pt modelId="{05F1F13D-0B3F-4871-AAC9-A2B38F157F1C}" type="pres">
      <dgm:prSet presAssocID="{4B693F50-0CB0-43CF-949F-EE6530FE3A7E}" presName="dstNode" presStyleLbl="node1" presStyleIdx="0" presStyleCnt="7"/>
      <dgm:spPr/>
    </dgm:pt>
    <dgm:pt modelId="{DE0436C5-63C4-4775-994F-10A4FEAA8867}" type="pres">
      <dgm:prSet presAssocID="{A7AE1D5D-016E-4998-B9D1-98690693A271}" presName="text_1" presStyleLbl="node1" presStyleIdx="0" presStyleCnt="7" custLinFactNeighborX="-653" custLinFactNeighborY="-28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15BAFB-8A9D-45A5-9EA9-BD1A3FA4917B}" type="pres">
      <dgm:prSet presAssocID="{A7AE1D5D-016E-4998-B9D1-98690693A271}" presName="accent_1" presStyleCnt="0"/>
      <dgm:spPr/>
    </dgm:pt>
    <dgm:pt modelId="{2519B6F3-58D7-49AE-BFD9-392EFA1361FC}" type="pres">
      <dgm:prSet presAssocID="{A7AE1D5D-016E-4998-B9D1-98690693A271}" presName="accentRepeatNode" presStyleLbl="solidFgAcc1" presStyleIdx="0" presStyleCnt="7" custLinFactNeighborX="-9700" custLinFactNeighborY="-22634"/>
      <dgm:spPr>
        <a:ln>
          <a:solidFill>
            <a:srgbClr val="95CFC1"/>
          </a:solidFill>
        </a:ln>
      </dgm:spPr>
    </dgm:pt>
    <dgm:pt modelId="{CA6A0953-98A2-40BD-A23A-E170F455F1E5}" type="pres">
      <dgm:prSet presAssocID="{83375C18-4340-4523-B79A-35EB94814DA9}" presName="text_2" presStyleLbl="node1" presStyleIdx="1" presStyleCnt="7" custLinFactNeighborX="-911" custLinFactNeighborY="-50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8A603-A4B1-43D9-8537-A539E0117A0C}" type="pres">
      <dgm:prSet presAssocID="{83375C18-4340-4523-B79A-35EB94814DA9}" presName="accent_2" presStyleCnt="0"/>
      <dgm:spPr/>
    </dgm:pt>
    <dgm:pt modelId="{569F3136-F645-4D33-9875-AE6A701C93C0}" type="pres">
      <dgm:prSet presAssocID="{83375C18-4340-4523-B79A-35EB94814DA9}" presName="accentRepeatNode" presStyleLbl="solidFgAcc1" presStyleIdx="1" presStyleCnt="7" custLinFactNeighborX="-12933" custLinFactNeighborY="-40418"/>
      <dgm:spPr>
        <a:ln>
          <a:solidFill>
            <a:srgbClr val="95CFC1"/>
          </a:solidFill>
        </a:ln>
      </dgm:spPr>
    </dgm:pt>
    <dgm:pt modelId="{DEB5AF3C-C90F-4767-9B5A-4C0A21710619}" type="pres">
      <dgm:prSet presAssocID="{B3E15AE0-B1E4-4CA6-B83D-9260465D0C4F}" presName="text_3" presStyleLbl="node1" presStyleIdx="2" presStyleCnt="7" custScaleX="99117" custScaleY="200849" custLinFactNeighborX="-593" custLinFactNeighborY="-30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A848E0-008B-42B0-97AE-4BDD97B6A235}" type="pres">
      <dgm:prSet presAssocID="{B3E15AE0-B1E4-4CA6-B83D-9260465D0C4F}" presName="accent_3" presStyleCnt="0"/>
      <dgm:spPr/>
    </dgm:pt>
    <dgm:pt modelId="{24D8B427-2FDF-46DB-833C-CFAAACECF942}" type="pres">
      <dgm:prSet presAssocID="{B3E15AE0-B1E4-4CA6-B83D-9260465D0C4F}" presName="accentRepeatNode" presStyleLbl="solidFgAcc1" presStyleIdx="2" presStyleCnt="7" custLinFactNeighborX="-2464" custLinFactNeighborY="-29247"/>
      <dgm:spPr>
        <a:ln>
          <a:solidFill>
            <a:srgbClr val="95CFC1"/>
          </a:solidFill>
        </a:ln>
      </dgm:spPr>
    </dgm:pt>
    <dgm:pt modelId="{43DBDFAF-4AC5-4B47-90EE-10CA0E50447C}" type="pres">
      <dgm:prSet presAssocID="{993365A5-1D18-4963-92DA-D69821BC8F71}" presName="text_4" presStyleLbl="node1" presStyleIdx="3" presStyleCnt="7" custScaleX="98167" custScaleY="187264" custLinFactNeighborX="-115" custLinFactNeighborY="36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CD537-E9B0-4E1D-9BB6-0B98C34985FE}" type="pres">
      <dgm:prSet presAssocID="{993365A5-1D18-4963-92DA-D69821BC8F71}" presName="accent_4" presStyleCnt="0"/>
      <dgm:spPr/>
    </dgm:pt>
    <dgm:pt modelId="{4E259CED-65E6-410A-9A7C-20D050AC54B5}" type="pres">
      <dgm:prSet presAssocID="{993365A5-1D18-4963-92DA-D69821BC8F71}" presName="accentRepeatNode" presStyleLbl="solidFgAcc1" presStyleIdx="3" presStyleCnt="7" custLinFactNeighborX="-591" custLinFactNeighborY="28813"/>
      <dgm:spPr>
        <a:ln>
          <a:solidFill>
            <a:srgbClr val="95CFC1"/>
          </a:solidFill>
        </a:ln>
      </dgm:spPr>
    </dgm:pt>
    <dgm:pt modelId="{54CE5581-26F2-40AB-A8A7-1EA3F83804D6}" type="pres">
      <dgm:prSet presAssocID="{1F1A832C-4AC0-42A1-9716-53F39FEDDCE3}" presName="text_5" presStyleLbl="node1" presStyleIdx="4" presStyleCnt="7" custLinFactNeighborX="-926" custLinFactNeighborY="64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82567D-8D8A-4EEC-83B8-5A98454A674A}" type="pres">
      <dgm:prSet presAssocID="{1F1A832C-4AC0-42A1-9716-53F39FEDDCE3}" presName="accent_5" presStyleCnt="0"/>
      <dgm:spPr/>
    </dgm:pt>
    <dgm:pt modelId="{D951D33C-4BCC-4B22-9495-35631B1D0EFB}" type="pres">
      <dgm:prSet presAssocID="{1F1A832C-4AC0-42A1-9716-53F39FEDDCE3}" presName="accentRepeatNode" presStyleLbl="solidFgAcc1" presStyleIdx="4" presStyleCnt="7" custLinFactNeighborX="-12934" custLinFactNeighborY="53789"/>
      <dgm:spPr>
        <a:ln>
          <a:solidFill>
            <a:srgbClr val="95CFC1"/>
          </a:solidFill>
        </a:ln>
      </dgm:spPr>
    </dgm:pt>
    <dgm:pt modelId="{BCB57D88-D6EB-42E9-9307-80292AA33A13}" type="pres">
      <dgm:prSet presAssocID="{7D4E1A5D-04A8-4343-9C13-196CDE54D410}" presName="text_6" presStyleLbl="node1" presStyleIdx="5" presStyleCnt="7" custScaleX="100120" custLinFactNeighborX="-904" custLinFactNeighborY="48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A3E3C7-599E-4556-B3B4-483EDE3D90EA}" type="pres">
      <dgm:prSet presAssocID="{7D4E1A5D-04A8-4343-9C13-196CDE54D410}" presName="accent_6" presStyleCnt="0"/>
      <dgm:spPr/>
    </dgm:pt>
    <dgm:pt modelId="{85E5AC6A-286B-4F3A-B6C7-77131CDDA018}" type="pres">
      <dgm:prSet presAssocID="{7D4E1A5D-04A8-4343-9C13-196CDE54D410}" presName="accentRepeatNode" presStyleLbl="solidFgAcc1" presStyleIdx="5" presStyleCnt="7" custLinFactNeighborX="-17784" custLinFactNeighborY="35568"/>
      <dgm:spPr>
        <a:ln>
          <a:solidFill>
            <a:srgbClr val="95CFC1"/>
          </a:solidFill>
        </a:ln>
      </dgm:spPr>
    </dgm:pt>
    <dgm:pt modelId="{0D9FE11F-B0F9-438A-973C-BA74C22E6E97}" type="pres">
      <dgm:prSet presAssocID="{5D0E06B9-4B9E-4678-AD4E-4A1B62D44893}" presName="text_7" presStyleLbl="node1" presStyleIdx="6" presStyleCnt="7" custScaleX="99534" custLinFactNeighborX="-650" custLinFactNeighborY="28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9DB38-AD0D-4259-AD49-E98FE28536DC}" type="pres">
      <dgm:prSet presAssocID="{5D0E06B9-4B9E-4678-AD4E-4A1B62D44893}" presName="accent_7" presStyleCnt="0"/>
      <dgm:spPr/>
    </dgm:pt>
    <dgm:pt modelId="{97F98FA0-FF92-45D7-8F82-375A1785073E}" type="pres">
      <dgm:prSet presAssocID="{5D0E06B9-4B9E-4678-AD4E-4A1B62D44893}" presName="accentRepeatNode" presStyleLbl="solidFgAcc1" presStyleIdx="6" presStyleCnt="7" custLinFactNeighborX="-11317" custLinFactNeighborY="19401"/>
      <dgm:spPr>
        <a:ln>
          <a:solidFill>
            <a:srgbClr val="95CFC1"/>
          </a:solidFill>
        </a:ln>
      </dgm:spPr>
    </dgm:pt>
  </dgm:ptLst>
  <dgm:cxnLst>
    <dgm:cxn modelId="{684E3240-B454-4EE3-9F30-50EDF270C069}" type="presOf" srcId="{B3E15AE0-B1E4-4CA6-B83D-9260465D0C4F}" destId="{DEB5AF3C-C90F-4767-9B5A-4C0A21710619}" srcOrd="0" destOrd="0" presId="urn:microsoft.com/office/officeart/2008/layout/VerticalCurvedList"/>
    <dgm:cxn modelId="{CD55A0A2-9220-48FB-A6E3-391CE5421841}" srcId="{4B693F50-0CB0-43CF-949F-EE6530FE3A7E}" destId="{B3E15AE0-B1E4-4CA6-B83D-9260465D0C4F}" srcOrd="2" destOrd="0" parTransId="{973B375F-BEE4-4B1E-AC78-D37FCD31A063}" sibTransId="{567B0B2D-39B8-40EA-8CA2-DCF820DE8294}"/>
    <dgm:cxn modelId="{32BCA9A6-449D-4D08-8091-C9A25C9A3229}" type="presOf" srcId="{83375C18-4340-4523-B79A-35EB94814DA9}" destId="{CA6A0953-98A2-40BD-A23A-E170F455F1E5}" srcOrd="0" destOrd="0" presId="urn:microsoft.com/office/officeart/2008/layout/VerticalCurvedList"/>
    <dgm:cxn modelId="{E0543414-9EC7-4982-8EF7-B87259570652}" type="presOf" srcId="{A7AE1D5D-016E-4998-B9D1-98690693A271}" destId="{DE0436C5-63C4-4775-994F-10A4FEAA8867}" srcOrd="0" destOrd="0" presId="urn:microsoft.com/office/officeart/2008/layout/VerticalCurvedList"/>
    <dgm:cxn modelId="{5DC809E6-428F-4E3E-8D9A-2208F9FCF8EB}" srcId="{4B693F50-0CB0-43CF-949F-EE6530FE3A7E}" destId="{A7AE1D5D-016E-4998-B9D1-98690693A271}" srcOrd="0" destOrd="0" parTransId="{8D0458BA-C259-4FC4-88B2-AC92B8B4185B}" sibTransId="{C29A063C-E9BC-4F7A-B30B-238E45EE2763}"/>
    <dgm:cxn modelId="{8963E8E7-5020-470A-A69F-F05657FC9A83}" type="presOf" srcId="{7D4E1A5D-04A8-4343-9C13-196CDE54D410}" destId="{BCB57D88-D6EB-42E9-9307-80292AA33A13}" srcOrd="0" destOrd="0" presId="urn:microsoft.com/office/officeart/2008/layout/VerticalCurvedList"/>
    <dgm:cxn modelId="{60469AA5-BD3D-4109-9B93-F0358FCC82FB}" srcId="{4B693F50-0CB0-43CF-949F-EE6530FE3A7E}" destId="{993365A5-1D18-4963-92DA-D69821BC8F71}" srcOrd="3" destOrd="0" parTransId="{AB0D9E60-55FF-46DF-A35C-DBF3C3AFB2C9}" sibTransId="{D0C8ED37-62CA-45AD-BEE6-C9E4A0F575EB}"/>
    <dgm:cxn modelId="{FB327959-EFF4-4D63-A9BF-D04CAA98EF2C}" srcId="{4B693F50-0CB0-43CF-949F-EE6530FE3A7E}" destId="{1F1A832C-4AC0-42A1-9716-53F39FEDDCE3}" srcOrd="4" destOrd="0" parTransId="{1FF2B95C-E13E-487F-8622-6BEEE76161A3}" sibTransId="{6F143D80-D67E-4FA0-97D7-2E5654985945}"/>
    <dgm:cxn modelId="{CCFAD75C-4459-4955-BD32-92B0AB37F2A5}" type="presOf" srcId="{1F1A832C-4AC0-42A1-9716-53F39FEDDCE3}" destId="{54CE5581-26F2-40AB-A8A7-1EA3F83804D6}" srcOrd="0" destOrd="0" presId="urn:microsoft.com/office/officeart/2008/layout/VerticalCurvedList"/>
    <dgm:cxn modelId="{2002F549-9E02-4DD9-A4C1-1AF13375674A}" type="presOf" srcId="{993365A5-1D18-4963-92DA-D69821BC8F71}" destId="{43DBDFAF-4AC5-4B47-90EE-10CA0E50447C}" srcOrd="0" destOrd="0" presId="urn:microsoft.com/office/officeart/2008/layout/VerticalCurvedList"/>
    <dgm:cxn modelId="{707B64F0-2E9B-4445-8306-0137C25DBBF8}" srcId="{4B693F50-0CB0-43CF-949F-EE6530FE3A7E}" destId="{83375C18-4340-4523-B79A-35EB94814DA9}" srcOrd="1" destOrd="0" parTransId="{8E7380FF-6537-48BA-90D0-88A6660B4FF6}" sibTransId="{BE5C1B20-6A0B-4866-99AE-EB4785CDE884}"/>
    <dgm:cxn modelId="{5A5B1EE3-7A0A-4C1E-8C0E-66072147939C}" type="presOf" srcId="{C29A063C-E9BC-4F7A-B30B-238E45EE2763}" destId="{99EB9A66-19E6-49A0-BA2B-10CB613A52D3}" srcOrd="0" destOrd="0" presId="urn:microsoft.com/office/officeart/2008/layout/VerticalCurvedList"/>
    <dgm:cxn modelId="{796550EB-99C5-4F7B-AC8E-91768CC63A4C}" type="presOf" srcId="{4B693F50-0CB0-43CF-949F-EE6530FE3A7E}" destId="{BC7703D5-A76D-46F8-BCD6-3146D16F419E}" srcOrd="0" destOrd="0" presId="urn:microsoft.com/office/officeart/2008/layout/VerticalCurvedList"/>
    <dgm:cxn modelId="{1DFEC6CC-868E-48C2-A877-B3F6DB24D073}" type="presOf" srcId="{5D0E06B9-4B9E-4678-AD4E-4A1B62D44893}" destId="{0D9FE11F-B0F9-438A-973C-BA74C22E6E97}" srcOrd="0" destOrd="0" presId="urn:microsoft.com/office/officeart/2008/layout/VerticalCurvedList"/>
    <dgm:cxn modelId="{86674898-A896-4325-B1A3-F34D700F30F7}" srcId="{4B693F50-0CB0-43CF-949F-EE6530FE3A7E}" destId="{7D4E1A5D-04A8-4343-9C13-196CDE54D410}" srcOrd="5" destOrd="0" parTransId="{659ED844-757A-4C9E-933D-6866E8D4292A}" sibTransId="{152C8293-5EBF-4D3E-B34C-E05A020B26BA}"/>
    <dgm:cxn modelId="{F6CD566F-0AB5-4E82-8BF4-3E6C6D3DF0AB}" srcId="{4B693F50-0CB0-43CF-949F-EE6530FE3A7E}" destId="{5D0E06B9-4B9E-4678-AD4E-4A1B62D44893}" srcOrd="6" destOrd="0" parTransId="{486531C3-449E-4468-A39D-1232F5D87FC8}" sibTransId="{10F6B6FA-CFB2-4124-B75B-84C7D8E6BCB6}"/>
    <dgm:cxn modelId="{71894EB7-9FC0-41EF-88F2-27C9413E03E7}" type="presParOf" srcId="{BC7703D5-A76D-46F8-BCD6-3146D16F419E}" destId="{C15BDFFC-BA3F-42CC-9AA4-5DC664EDE162}" srcOrd="0" destOrd="0" presId="urn:microsoft.com/office/officeart/2008/layout/VerticalCurvedList"/>
    <dgm:cxn modelId="{B94F83F5-569B-477B-A1FE-D61B284C03AF}" type="presParOf" srcId="{C15BDFFC-BA3F-42CC-9AA4-5DC664EDE162}" destId="{860E774C-68C0-44D3-A3BD-0103BA74A0D6}" srcOrd="0" destOrd="0" presId="urn:microsoft.com/office/officeart/2008/layout/VerticalCurvedList"/>
    <dgm:cxn modelId="{91C4C9C2-B699-441A-9EFF-BFD464C05B61}" type="presParOf" srcId="{860E774C-68C0-44D3-A3BD-0103BA74A0D6}" destId="{8A821817-8316-4ADE-86F3-4E8229CF1B13}" srcOrd="0" destOrd="0" presId="urn:microsoft.com/office/officeart/2008/layout/VerticalCurvedList"/>
    <dgm:cxn modelId="{8A573788-B028-4D9A-973A-1B7E96372222}" type="presParOf" srcId="{860E774C-68C0-44D3-A3BD-0103BA74A0D6}" destId="{99EB9A66-19E6-49A0-BA2B-10CB613A52D3}" srcOrd="1" destOrd="0" presId="urn:microsoft.com/office/officeart/2008/layout/VerticalCurvedList"/>
    <dgm:cxn modelId="{B83097C6-1F8F-42EA-AAF2-E63DFDF2E779}" type="presParOf" srcId="{860E774C-68C0-44D3-A3BD-0103BA74A0D6}" destId="{3FE7A8E8-6FED-436F-88A4-E44337F3C479}" srcOrd="2" destOrd="0" presId="urn:microsoft.com/office/officeart/2008/layout/VerticalCurvedList"/>
    <dgm:cxn modelId="{CFCDAE6D-0A64-47E9-918A-D26B9BFECE56}" type="presParOf" srcId="{860E774C-68C0-44D3-A3BD-0103BA74A0D6}" destId="{05F1F13D-0B3F-4871-AAC9-A2B38F157F1C}" srcOrd="3" destOrd="0" presId="urn:microsoft.com/office/officeart/2008/layout/VerticalCurvedList"/>
    <dgm:cxn modelId="{5AB9C286-57AC-442B-BBEE-3DB8088A4D0C}" type="presParOf" srcId="{C15BDFFC-BA3F-42CC-9AA4-5DC664EDE162}" destId="{DE0436C5-63C4-4775-994F-10A4FEAA8867}" srcOrd="1" destOrd="0" presId="urn:microsoft.com/office/officeart/2008/layout/VerticalCurvedList"/>
    <dgm:cxn modelId="{744BA338-A604-48F6-85B2-81945060CB2B}" type="presParOf" srcId="{C15BDFFC-BA3F-42CC-9AA4-5DC664EDE162}" destId="{8B15BAFB-8A9D-45A5-9EA9-BD1A3FA4917B}" srcOrd="2" destOrd="0" presId="urn:microsoft.com/office/officeart/2008/layout/VerticalCurvedList"/>
    <dgm:cxn modelId="{C6D08F1D-794A-40D7-8CC8-A440BB4A0272}" type="presParOf" srcId="{8B15BAFB-8A9D-45A5-9EA9-BD1A3FA4917B}" destId="{2519B6F3-58D7-49AE-BFD9-392EFA1361FC}" srcOrd="0" destOrd="0" presId="urn:microsoft.com/office/officeart/2008/layout/VerticalCurvedList"/>
    <dgm:cxn modelId="{3D0C20FF-27BA-4F48-B530-09304ADA3C47}" type="presParOf" srcId="{C15BDFFC-BA3F-42CC-9AA4-5DC664EDE162}" destId="{CA6A0953-98A2-40BD-A23A-E170F455F1E5}" srcOrd="3" destOrd="0" presId="urn:microsoft.com/office/officeart/2008/layout/VerticalCurvedList"/>
    <dgm:cxn modelId="{59AA8B0B-4056-4F49-BA0E-D90076EA47CA}" type="presParOf" srcId="{C15BDFFC-BA3F-42CC-9AA4-5DC664EDE162}" destId="{3AE8A603-A4B1-43D9-8537-A539E0117A0C}" srcOrd="4" destOrd="0" presId="urn:microsoft.com/office/officeart/2008/layout/VerticalCurvedList"/>
    <dgm:cxn modelId="{F9C69C67-68AD-45A1-BCFA-AB9864E13814}" type="presParOf" srcId="{3AE8A603-A4B1-43D9-8537-A539E0117A0C}" destId="{569F3136-F645-4D33-9875-AE6A701C93C0}" srcOrd="0" destOrd="0" presId="urn:microsoft.com/office/officeart/2008/layout/VerticalCurvedList"/>
    <dgm:cxn modelId="{281F2000-8CAA-4D4D-8CCD-71D4BFF9200F}" type="presParOf" srcId="{C15BDFFC-BA3F-42CC-9AA4-5DC664EDE162}" destId="{DEB5AF3C-C90F-4767-9B5A-4C0A21710619}" srcOrd="5" destOrd="0" presId="urn:microsoft.com/office/officeart/2008/layout/VerticalCurvedList"/>
    <dgm:cxn modelId="{970A23BB-0AD1-4EF6-A7A7-A7A5E83F0517}" type="presParOf" srcId="{C15BDFFC-BA3F-42CC-9AA4-5DC664EDE162}" destId="{4DA848E0-008B-42B0-97AE-4BDD97B6A235}" srcOrd="6" destOrd="0" presId="urn:microsoft.com/office/officeart/2008/layout/VerticalCurvedList"/>
    <dgm:cxn modelId="{EA86836D-37DB-4537-9228-DA24E6CF9A27}" type="presParOf" srcId="{4DA848E0-008B-42B0-97AE-4BDD97B6A235}" destId="{24D8B427-2FDF-46DB-833C-CFAAACECF942}" srcOrd="0" destOrd="0" presId="urn:microsoft.com/office/officeart/2008/layout/VerticalCurvedList"/>
    <dgm:cxn modelId="{9BDF83AB-FEAF-4551-9735-6B59E98879D1}" type="presParOf" srcId="{C15BDFFC-BA3F-42CC-9AA4-5DC664EDE162}" destId="{43DBDFAF-4AC5-4B47-90EE-10CA0E50447C}" srcOrd="7" destOrd="0" presId="urn:microsoft.com/office/officeart/2008/layout/VerticalCurvedList"/>
    <dgm:cxn modelId="{CF4889BE-60D5-41A8-BBD2-FF13C6D01AF1}" type="presParOf" srcId="{C15BDFFC-BA3F-42CC-9AA4-5DC664EDE162}" destId="{4C1CD537-E9B0-4E1D-9BB6-0B98C34985FE}" srcOrd="8" destOrd="0" presId="urn:microsoft.com/office/officeart/2008/layout/VerticalCurvedList"/>
    <dgm:cxn modelId="{D74312E6-9798-45BA-9CC2-08929A04CF6E}" type="presParOf" srcId="{4C1CD537-E9B0-4E1D-9BB6-0B98C34985FE}" destId="{4E259CED-65E6-410A-9A7C-20D050AC54B5}" srcOrd="0" destOrd="0" presId="urn:microsoft.com/office/officeart/2008/layout/VerticalCurvedList"/>
    <dgm:cxn modelId="{9ACB8796-994B-4F98-8526-9FFC18717ECD}" type="presParOf" srcId="{C15BDFFC-BA3F-42CC-9AA4-5DC664EDE162}" destId="{54CE5581-26F2-40AB-A8A7-1EA3F83804D6}" srcOrd="9" destOrd="0" presId="urn:microsoft.com/office/officeart/2008/layout/VerticalCurvedList"/>
    <dgm:cxn modelId="{80877EAD-C807-4B1C-A73D-1B7424267D7C}" type="presParOf" srcId="{C15BDFFC-BA3F-42CC-9AA4-5DC664EDE162}" destId="{C782567D-8D8A-4EEC-83B8-5A98454A674A}" srcOrd="10" destOrd="0" presId="urn:microsoft.com/office/officeart/2008/layout/VerticalCurvedList"/>
    <dgm:cxn modelId="{8E6A0FD6-C326-40BC-843E-578629DBE8BC}" type="presParOf" srcId="{C782567D-8D8A-4EEC-83B8-5A98454A674A}" destId="{D951D33C-4BCC-4B22-9495-35631B1D0EFB}" srcOrd="0" destOrd="0" presId="urn:microsoft.com/office/officeart/2008/layout/VerticalCurvedList"/>
    <dgm:cxn modelId="{7858D4D1-92E8-4592-9AAF-554BD75B5365}" type="presParOf" srcId="{C15BDFFC-BA3F-42CC-9AA4-5DC664EDE162}" destId="{BCB57D88-D6EB-42E9-9307-80292AA33A13}" srcOrd="11" destOrd="0" presId="urn:microsoft.com/office/officeart/2008/layout/VerticalCurvedList"/>
    <dgm:cxn modelId="{357A6C29-340E-4203-8914-3234F6043756}" type="presParOf" srcId="{C15BDFFC-BA3F-42CC-9AA4-5DC664EDE162}" destId="{F9A3E3C7-599E-4556-B3B4-483EDE3D90EA}" srcOrd="12" destOrd="0" presId="urn:microsoft.com/office/officeart/2008/layout/VerticalCurvedList"/>
    <dgm:cxn modelId="{C98E33FB-D178-46AE-911D-1A8B4A8A67A6}" type="presParOf" srcId="{F9A3E3C7-599E-4556-B3B4-483EDE3D90EA}" destId="{85E5AC6A-286B-4F3A-B6C7-77131CDDA018}" srcOrd="0" destOrd="0" presId="urn:microsoft.com/office/officeart/2008/layout/VerticalCurvedList"/>
    <dgm:cxn modelId="{9ADB13A2-19D7-4558-9026-47D0FD1B8399}" type="presParOf" srcId="{C15BDFFC-BA3F-42CC-9AA4-5DC664EDE162}" destId="{0D9FE11F-B0F9-438A-973C-BA74C22E6E97}" srcOrd="13" destOrd="0" presId="urn:microsoft.com/office/officeart/2008/layout/VerticalCurvedList"/>
    <dgm:cxn modelId="{859D2B31-6230-4D7C-8E5A-0A89EDF142C4}" type="presParOf" srcId="{C15BDFFC-BA3F-42CC-9AA4-5DC664EDE162}" destId="{01C9DB38-AD0D-4259-AD49-E98FE28536DC}" srcOrd="14" destOrd="0" presId="urn:microsoft.com/office/officeart/2008/layout/VerticalCurvedList"/>
    <dgm:cxn modelId="{8BEE536C-6FBC-4E7E-9324-90E8B3A34B36}" type="presParOf" srcId="{01C9DB38-AD0D-4259-AD49-E98FE28536DC}" destId="{97F98FA0-FF92-45D7-8F82-375A178507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693F50-0CB0-43CF-949F-EE6530FE3A7E}" type="doc">
      <dgm:prSet loTypeId="urn:microsoft.com/office/officeart/2008/layout/VerticalCurvedList" loCatId="list" qsTypeId="urn:microsoft.com/office/officeart/2005/8/quickstyle/simple1#6" qsCatId="simple" csTypeId="urn:microsoft.com/office/officeart/2005/8/colors/accent1_2#6" csCatId="accent1" phldr="1"/>
      <dgm:spPr/>
    </dgm:pt>
    <dgm:pt modelId="{A7AE1D5D-016E-4998-B9D1-98690693A271}">
      <dgm:prSet phldrT="[Текст]" custT="1"/>
      <dgm:spPr>
        <a:solidFill>
          <a:srgbClr val="95CFC1"/>
        </a:solidFill>
      </dgm:spPr>
      <dgm:t>
        <a:bodyPr/>
        <a:lstStyle/>
        <a:p>
          <a:r>
            <a:rPr lang="ru-RU" sz="2400" dirty="0" smtClean="0">
              <a:latin typeface="Century Gothic" panose="020B0502020202020204" pitchFamily="34" charset="0"/>
            </a:rPr>
            <a:t>Арендная плата за земельные участки</a:t>
          </a:r>
          <a:endParaRPr lang="ru-RU" sz="2400" dirty="0">
            <a:latin typeface="Century Gothic" panose="020B0502020202020204" pitchFamily="34" charset="0"/>
          </a:endParaRPr>
        </a:p>
      </dgm:t>
    </dgm:pt>
    <dgm:pt modelId="{8D0458BA-C259-4FC4-88B2-AC92B8B4185B}" type="parTrans" cxnId="{5DC809E6-428F-4E3E-8D9A-2208F9FCF8EB}">
      <dgm:prSet/>
      <dgm:spPr/>
      <dgm:t>
        <a:bodyPr/>
        <a:lstStyle/>
        <a:p>
          <a:endParaRPr lang="ru-RU"/>
        </a:p>
      </dgm:t>
    </dgm:pt>
    <dgm:pt modelId="{C29A063C-E9BC-4F7A-B30B-238E45EE2763}" type="sibTrans" cxnId="{5DC809E6-428F-4E3E-8D9A-2208F9FCF8EB}">
      <dgm:prSet/>
      <dgm:spPr/>
      <dgm:t>
        <a:bodyPr/>
        <a:lstStyle/>
        <a:p>
          <a:endParaRPr lang="ru-RU"/>
        </a:p>
      </dgm:t>
    </dgm:pt>
    <dgm:pt modelId="{83375C18-4340-4523-B79A-35EB94814DA9}">
      <dgm:prSet phldrT="[Текст]" custT="1"/>
      <dgm:spPr>
        <a:solidFill>
          <a:srgbClr val="95CFC1"/>
        </a:solidFill>
      </dgm:spPr>
      <dgm:t>
        <a:bodyPr/>
        <a:lstStyle/>
        <a:p>
          <a:r>
            <a:rPr lang="ru-RU" sz="2400" dirty="0" smtClean="0">
              <a:latin typeface="Century Gothic" panose="020B0502020202020204" pitchFamily="34" charset="0"/>
            </a:rPr>
            <a:t>Платежи за аренду муниципального имущества</a:t>
          </a:r>
          <a:endParaRPr lang="ru-RU" sz="2400" dirty="0">
            <a:latin typeface="Century Gothic" panose="020B0502020202020204" pitchFamily="34" charset="0"/>
          </a:endParaRPr>
        </a:p>
      </dgm:t>
    </dgm:pt>
    <dgm:pt modelId="{8E7380FF-6537-48BA-90D0-88A6660B4FF6}" type="parTrans" cxnId="{707B64F0-2E9B-4445-8306-0137C25DBBF8}">
      <dgm:prSet/>
      <dgm:spPr/>
      <dgm:t>
        <a:bodyPr/>
        <a:lstStyle/>
        <a:p>
          <a:endParaRPr lang="ru-RU"/>
        </a:p>
      </dgm:t>
    </dgm:pt>
    <dgm:pt modelId="{BE5C1B20-6A0B-4866-99AE-EB4785CDE884}" type="sibTrans" cxnId="{707B64F0-2E9B-4445-8306-0137C25DBBF8}">
      <dgm:prSet/>
      <dgm:spPr/>
      <dgm:t>
        <a:bodyPr/>
        <a:lstStyle/>
        <a:p>
          <a:endParaRPr lang="ru-RU"/>
        </a:p>
      </dgm:t>
    </dgm:pt>
    <dgm:pt modelId="{1F1A832C-4AC0-42A1-9716-53F39FEDDCE3}">
      <dgm:prSet phldrT="[Текст]" custT="1"/>
      <dgm:spPr>
        <a:solidFill>
          <a:srgbClr val="95CFC1"/>
        </a:solidFill>
      </dgm:spPr>
      <dgm:t>
        <a:bodyPr/>
        <a:lstStyle/>
        <a:p>
          <a:r>
            <a:rPr lang="ru-RU" sz="2400" dirty="0" smtClean="0">
              <a:latin typeface="Century Gothic" panose="020B0502020202020204" pitchFamily="34" charset="0"/>
            </a:rPr>
            <a:t>Платежи за пользование природными ресурсами</a:t>
          </a:r>
          <a:endParaRPr lang="ru-RU" sz="2400" dirty="0">
            <a:latin typeface="Century Gothic" panose="020B0502020202020204" pitchFamily="34" charset="0"/>
          </a:endParaRPr>
        </a:p>
      </dgm:t>
    </dgm:pt>
    <dgm:pt modelId="{1FF2B95C-E13E-487F-8622-6BEEE76161A3}" type="parTrans" cxnId="{FB327959-EFF4-4D63-A9BF-D04CAA98EF2C}">
      <dgm:prSet/>
      <dgm:spPr/>
      <dgm:t>
        <a:bodyPr/>
        <a:lstStyle/>
        <a:p>
          <a:endParaRPr lang="ru-RU"/>
        </a:p>
      </dgm:t>
    </dgm:pt>
    <dgm:pt modelId="{6F143D80-D67E-4FA0-97D7-2E5654985945}" type="sibTrans" cxnId="{FB327959-EFF4-4D63-A9BF-D04CAA98EF2C}">
      <dgm:prSet/>
      <dgm:spPr/>
      <dgm:t>
        <a:bodyPr/>
        <a:lstStyle/>
        <a:p>
          <a:endParaRPr lang="ru-RU"/>
        </a:p>
      </dgm:t>
    </dgm:pt>
    <dgm:pt modelId="{B3E15AE0-B1E4-4CA6-B83D-9260465D0C4F}">
      <dgm:prSet phldrT="[Текст]" custT="1"/>
      <dgm:spPr>
        <a:solidFill>
          <a:srgbClr val="95CFC1"/>
        </a:solidFill>
      </dgm:spPr>
      <dgm:t>
        <a:bodyPr/>
        <a:lstStyle/>
        <a:p>
          <a:r>
            <a:rPr lang="ru-RU" sz="2400" dirty="0" smtClean="0">
              <a:latin typeface="Century Gothic" panose="020B0502020202020204" pitchFamily="34" charset="0"/>
            </a:rPr>
            <a:t>Прочие доходы от использования муниципального имущества</a:t>
          </a:r>
          <a:endParaRPr lang="ru-RU" sz="2400" dirty="0">
            <a:latin typeface="Century Gothic" panose="020B0502020202020204" pitchFamily="34" charset="0"/>
          </a:endParaRPr>
        </a:p>
      </dgm:t>
    </dgm:pt>
    <dgm:pt modelId="{973B375F-BEE4-4B1E-AC78-D37FCD31A063}" type="parTrans" cxnId="{CD55A0A2-9220-48FB-A6E3-391CE5421841}">
      <dgm:prSet/>
      <dgm:spPr/>
      <dgm:t>
        <a:bodyPr/>
        <a:lstStyle/>
        <a:p>
          <a:endParaRPr lang="ru-RU"/>
        </a:p>
      </dgm:t>
    </dgm:pt>
    <dgm:pt modelId="{567B0B2D-39B8-40EA-8CA2-DCF820DE8294}" type="sibTrans" cxnId="{CD55A0A2-9220-48FB-A6E3-391CE5421841}">
      <dgm:prSet/>
      <dgm:spPr/>
      <dgm:t>
        <a:bodyPr/>
        <a:lstStyle/>
        <a:p>
          <a:endParaRPr lang="ru-RU"/>
        </a:p>
      </dgm:t>
    </dgm:pt>
    <dgm:pt modelId="{7D4E1A5D-04A8-4343-9C13-196CDE54D410}">
      <dgm:prSet phldrT="[Текст]" custT="1"/>
      <dgm:spPr>
        <a:solidFill>
          <a:srgbClr val="95CFC1"/>
        </a:solidFill>
      </dgm:spPr>
      <dgm:t>
        <a:bodyPr/>
        <a:lstStyle/>
        <a:p>
          <a:r>
            <a:rPr lang="ru-RU" sz="2400" dirty="0" smtClean="0">
              <a:latin typeface="Century Gothic" panose="020B0502020202020204" pitchFamily="34" charset="0"/>
            </a:rPr>
            <a:t>Доходы от продажи материальных и нематериальных активов</a:t>
          </a:r>
          <a:endParaRPr lang="ru-RU" sz="2400" dirty="0">
            <a:latin typeface="Century Gothic" panose="020B0502020202020204" pitchFamily="34" charset="0"/>
          </a:endParaRPr>
        </a:p>
      </dgm:t>
    </dgm:pt>
    <dgm:pt modelId="{659ED844-757A-4C9E-933D-6866E8D4292A}" type="parTrans" cxnId="{86674898-A896-4325-B1A3-F34D700F30F7}">
      <dgm:prSet/>
      <dgm:spPr/>
      <dgm:t>
        <a:bodyPr/>
        <a:lstStyle/>
        <a:p>
          <a:endParaRPr lang="ru-RU"/>
        </a:p>
      </dgm:t>
    </dgm:pt>
    <dgm:pt modelId="{152C8293-5EBF-4D3E-B34C-E05A020B26BA}" type="sibTrans" cxnId="{86674898-A896-4325-B1A3-F34D700F30F7}">
      <dgm:prSet/>
      <dgm:spPr/>
      <dgm:t>
        <a:bodyPr/>
        <a:lstStyle/>
        <a:p>
          <a:endParaRPr lang="ru-RU"/>
        </a:p>
      </dgm:t>
    </dgm:pt>
    <dgm:pt modelId="{5D0E06B9-4B9E-4678-AD4E-4A1B62D44893}">
      <dgm:prSet phldrT="[Текст]" custT="1"/>
      <dgm:spPr>
        <a:solidFill>
          <a:srgbClr val="95CFC1"/>
        </a:solidFill>
      </dgm:spPr>
      <dgm:t>
        <a:bodyPr/>
        <a:lstStyle/>
        <a:p>
          <a:r>
            <a:rPr lang="ru-RU" sz="2400" dirty="0" smtClean="0">
              <a:latin typeface="Century Gothic" panose="020B0502020202020204" pitchFamily="34" charset="0"/>
            </a:rPr>
            <a:t>Штрафные санкции</a:t>
          </a:r>
          <a:endParaRPr lang="ru-RU" sz="2400" dirty="0">
            <a:latin typeface="Century Gothic" panose="020B0502020202020204" pitchFamily="34" charset="0"/>
          </a:endParaRPr>
        </a:p>
      </dgm:t>
    </dgm:pt>
    <dgm:pt modelId="{486531C3-449E-4468-A39D-1232F5D87FC8}" type="parTrans" cxnId="{F6CD566F-0AB5-4E82-8BF4-3E6C6D3DF0AB}">
      <dgm:prSet/>
      <dgm:spPr/>
      <dgm:t>
        <a:bodyPr/>
        <a:lstStyle/>
        <a:p>
          <a:endParaRPr lang="ru-RU"/>
        </a:p>
      </dgm:t>
    </dgm:pt>
    <dgm:pt modelId="{10F6B6FA-CFB2-4124-B75B-84C7D8E6BCB6}" type="sibTrans" cxnId="{F6CD566F-0AB5-4E82-8BF4-3E6C6D3DF0AB}">
      <dgm:prSet/>
      <dgm:spPr/>
      <dgm:t>
        <a:bodyPr/>
        <a:lstStyle/>
        <a:p>
          <a:endParaRPr lang="ru-RU"/>
        </a:p>
      </dgm:t>
    </dgm:pt>
    <dgm:pt modelId="{BC7703D5-A76D-46F8-BCD6-3146D16F419E}" type="pres">
      <dgm:prSet presAssocID="{4B693F50-0CB0-43CF-949F-EE6530FE3A7E}" presName="Name0" presStyleCnt="0">
        <dgm:presLayoutVars>
          <dgm:chMax val="7"/>
          <dgm:chPref val="7"/>
          <dgm:dir/>
        </dgm:presLayoutVars>
      </dgm:prSet>
      <dgm:spPr/>
    </dgm:pt>
    <dgm:pt modelId="{C15BDFFC-BA3F-42CC-9AA4-5DC664EDE162}" type="pres">
      <dgm:prSet presAssocID="{4B693F50-0CB0-43CF-949F-EE6530FE3A7E}" presName="Name1" presStyleCnt="0"/>
      <dgm:spPr/>
    </dgm:pt>
    <dgm:pt modelId="{860E774C-68C0-44D3-A3BD-0103BA74A0D6}" type="pres">
      <dgm:prSet presAssocID="{4B693F50-0CB0-43CF-949F-EE6530FE3A7E}" presName="cycle" presStyleCnt="0"/>
      <dgm:spPr/>
    </dgm:pt>
    <dgm:pt modelId="{8A821817-8316-4ADE-86F3-4E8229CF1B13}" type="pres">
      <dgm:prSet presAssocID="{4B693F50-0CB0-43CF-949F-EE6530FE3A7E}" presName="srcNode" presStyleLbl="node1" presStyleIdx="0" presStyleCnt="6"/>
      <dgm:spPr/>
    </dgm:pt>
    <dgm:pt modelId="{99EB9A66-19E6-49A0-BA2B-10CB613A52D3}" type="pres">
      <dgm:prSet presAssocID="{4B693F50-0CB0-43CF-949F-EE6530FE3A7E}" presName="conn" presStyleLbl="parChTrans1D2" presStyleIdx="0" presStyleCnt="1"/>
      <dgm:spPr/>
      <dgm:t>
        <a:bodyPr/>
        <a:lstStyle/>
        <a:p>
          <a:endParaRPr lang="ru-RU"/>
        </a:p>
      </dgm:t>
    </dgm:pt>
    <dgm:pt modelId="{3FE7A8E8-6FED-436F-88A4-E44337F3C479}" type="pres">
      <dgm:prSet presAssocID="{4B693F50-0CB0-43CF-949F-EE6530FE3A7E}" presName="extraNode" presStyleLbl="node1" presStyleIdx="0" presStyleCnt="6"/>
      <dgm:spPr/>
    </dgm:pt>
    <dgm:pt modelId="{05F1F13D-0B3F-4871-AAC9-A2B38F157F1C}" type="pres">
      <dgm:prSet presAssocID="{4B693F50-0CB0-43CF-949F-EE6530FE3A7E}" presName="dstNode" presStyleLbl="node1" presStyleIdx="0" presStyleCnt="6"/>
      <dgm:spPr/>
    </dgm:pt>
    <dgm:pt modelId="{DE0436C5-63C4-4775-994F-10A4FEAA8867}" type="pres">
      <dgm:prSet presAssocID="{A7AE1D5D-016E-4998-B9D1-98690693A271}" presName="text_1" presStyleLbl="node1" presStyleIdx="0" presStyleCnt="6" custScaleX="100378" custLinFactNeighborX="-588" custLinFactNeighborY="-16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15BAFB-8A9D-45A5-9EA9-BD1A3FA4917B}" type="pres">
      <dgm:prSet presAssocID="{A7AE1D5D-016E-4998-B9D1-98690693A271}" presName="accent_1" presStyleCnt="0"/>
      <dgm:spPr/>
    </dgm:pt>
    <dgm:pt modelId="{2519B6F3-58D7-49AE-BFD9-392EFA1361FC}" type="pres">
      <dgm:prSet presAssocID="{A7AE1D5D-016E-4998-B9D1-98690693A271}" presName="accentRepeatNode" presStyleLbl="solidFgAcc1" presStyleIdx="0" presStyleCnt="6" custLinFactNeighborX="-9356" custLinFactNeighborY="-12877"/>
      <dgm:spPr>
        <a:ln>
          <a:solidFill>
            <a:srgbClr val="95CFC1"/>
          </a:solidFill>
        </a:ln>
      </dgm:spPr>
      <dgm:t>
        <a:bodyPr/>
        <a:lstStyle/>
        <a:p>
          <a:endParaRPr lang="ru-RU"/>
        </a:p>
      </dgm:t>
    </dgm:pt>
    <dgm:pt modelId="{CA6A0953-98A2-40BD-A23A-E170F455F1E5}" type="pres">
      <dgm:prSet presAssocID="{83375C18-4340-4523-B79A-35EB94814DA9}" presName="text_2" presStyleLbl="node1" presStyleIdx="1" presStyleCnt="6" custScaleX="100946" custLinFactNeighborX="-927" custLinFactNeighborY="-290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8A603-A4B1-43D9-8537-A539E0117A0C}" type="pres">
      <dgm:prSet presAssocID="{83375C18-4340-4523-B79A-35EB94814DA9}" presName="accent_2" presStyleCnt="0"/>
      <dgm:spPr/>
    </dgm:pt>
    <dgm:pt modelId="{569F3136-F645-4D33-9875-AE6A701C93C0}" type="pres">
      <dgm:prSet presAssocID="{83375C18-4340-4523-B79A-35EB94814DA9}" presName="accentRepeatNode" presStyleLbl="solidFgAcc1" presStyleIdx="1" presStyleCnt="6" custLinFactNeighborX="-9349" custLinFactNeighborY="-25083"/>
      <dgm:spPr>
        <a:ln>
          <a:solidFill>
            <a:srgbClr val="95CFC1"/>
          </a:solidFill>
        </a:ln>
      </dgm:spPr>
      <dgm:t>
        <a:bodyPr/>
        <a:lstStyle/>
        <a:p>
          <a:endParaRPr lang="ru-RU"/>
        </a:p>
      </dgm:t>
    </dgm:pt>
    <dgm:pt modelId="{DEB5AF3C-C90F-4767-9B5A-4C0A21710619}" type="pres">
      <dgm:prSet presAssocID="{B3E15AE0-B1E4-4CA6-B83D-9260465D0C4F}" presName="text_3" presStyleLbl="node1" presStyleIdx="2" presStyleCnt="6" custScaleX="100018" custScaleY="153833" custLinFactNeighborX="-472" custLinFactNeighborY="-30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A848E0-008B-42B0-97AE-4BDD97B6A235}" type="pres">
      <dgm:prSet presAssocID="{B3E15AE0-B1E4-4CA6-B83D-9260465D0C4F}" presName="accent_3" presStyleCnt="0"/>
      <dgm:spPr/>
    </dgm:pt>
    <dgm:pt modelId="{24D8B427-2FDF-46DB-833C-CFAAACECF942}" type="pres">
      <dgm:prSet presAssocID="{B3E15AE0-B1E4-4CA6-B83D-9260465D0C4F}" presName="accentRepeatNode" presStyleLbl="solidFgAcc1" presStyleIdx="2" presStyleCnt="6" custLinFactNeighborX="582" custLinFactNeighborY="-24068"/>
      <dgm:spPr>
        <a:ln>
          <a:solidFill>
            <a:srgbClr val="95CFC1"/>
          </a:solidFill>
        </a:ln>
      </dgm:spPr>
    </dgm:pt>
    <dgm:pt modelId="{44B26BC5-5508-488A-8381-E1DC607E6AF8}" type="pres">
      <dgm:prSet presAssocID="{1F1A832C-4AC0-42A1-9716-53F39FEDDCE3}" presName="text_4" presStyleLbl="node1" presStyleIdx="3" presStyleCnt="6" custScaleX="99738" custScaleY="149617" custLinFactNeighborX="-332" custLinFactNeighborY="-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3E076-D07D-45F0-9BB4-5412B1D10DDC}" type="pres">
      <dgm:prSet presAssocID="{1F1A832C-4AC0-42A1-9716-53F39FEDDCE3}" presName="accent_4" presStyleCnt="0"/>
      <dgm:spPr/>
    </dgm:pt>
    <dgm:pt modelId="{D951D33C-4BCC-4B22-9495-35631B1D0EFB}" type="pres">
      <dgm:prSet presAssocID="{1F1A832C-4AC0-42A1-9716-53F39FEDDCE3}" presName="accentRepeatNode" presStyleLbl="solidFgAcc1" presStyleIdx="3" presStyleCnt="6" custScaleX="99738" custLinFactNeighborX="-4654" custLinFactNeighborY="-107"/>
      <dgm:spPr>
        <a:ln>
          <a:solidFill>
            <a:srgbClr val="95CFC1"/>
          </a:solidFill>
        </a:ln>
      </dgm:spPr>
    </dgm:pt>
    <dgm:pt modelId="{DDA2C040-ABA9-4BB7-8AE6-E64CE607E96B}" type="pres">
      <dgm:prSet presAssocID="{7D4E1A5D-04A8-4343-9C13-196CDE54D410}" presName="text_5" presStyleLbl="node1" presStyleIdx="4" presStyleCnt="6" custScaleX="100795" custScaleY="140772" custLinFactNeighborX="-788" custLinFactNeighborY="15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0F6D5-251B-4E11-A7E5-2608FA1FBE70}" type="pres">
      <dgm:prSet presAssocID="{7D4E1A5D-04A8-4343-9C13-196CDE54D410}" presName="accent_5" presStyleCnt="0"/>
      <dgm:spPr/>
    </dgm:pt>
    <dgm:pt modelId="{85E5AC6A-286B-4F3A-B6C7-77131CDDA018}" type="pres">
      <dgm:prSet presAssocID="{7D4E1A5D-04A8-4343-9C13-196CDE54D410}" presName="accentRepeatNode" presStyleLbl="solidFgAcc1" presStyleIdx="4" presStyleCnt="6" custLinFactNeighborX="-11130" custLinFactNeighborY="12206"/>
      <dgm:spPr>
        <a:ln>
          <a:solidFill>
            <a:srgbClr val="95CFC1"/>
          </a:solidFill>
        </a:ln>
      </dgm:spPr>
    </dgm:pt>
    <dgm:pt modelId="{1360772B-2345-4B29-9C43-BA5185041007}" type="pres">
      <dgm:prSet presAssocID="{5D0E06B9-4B9E-4678-AD4E-4A1B62D44893}" presName="text_6" presStyleLbl="node1" presStyleIdx="5" presStyleCnt="6" custLinFactNeighborX="-254" custLinFactNeighborY="14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EDB10A-7C83-40F1-ABB0-C1CFC36717EC}" type="pres">
      <dgm:prSet presAssocID="{5D0E06B9-4B9E-4678-AD4E-4A1B62D44893}" presName="accent_6" presStyleCnt="0"/>
      <dgm:spPr/>
    </dgm:pt>
    <dgm:pt modelId="{97F98FA0-FF92-45D7-8F82-375A1785073E}" type="pres">
      <dgm:prSet presAssocID="{5D0E06B9-4B9E-4678-AD4E-4A1B62D44893}" presName="accentRepeatNode" presStyleLbl="solidFgAcc1" presStyleIdx="5" presStyleCnt="6" custLinFactNeighborX="-4048" custLinFactNeighborY="11461"/>
      <dgm:spPr>
        <a:ln>
          <a:solidFill>
            <a:srgbClr val="95CFC1"/>
          </a:solidFill>
        </a:ln>
      </dgm:spPr>
    </dgm:pt>
  </dgm:ptLst>
  <dgm:cxnLst>
    <dgm:cxn modelId="{60868C53-E3FC-47B1-A629-2EC4B3A6CF80}" type="presOf" srcId="{5D0E06B9-4B9E-4678-AD4E-4A1B62D44893}" destId="{1360772B-2345-4B29-9C43-BA5185041007}" srcOrd="0" destOrd="0" presId="urn:microsoft.com/office/officeart/2008/layout/VerticalCurvedList"/>
    <dgm:cxn modelId="{CD55A0A2-9220-48FB-A6E3-391CE5421841}" srcId="{4B693F50-0CB0-43CF-949F-EE6530FE3A7E}" destId="{B3E15AE0-B1E4-4CA6-B83D-9260465D0C4F}" srcOrd="2" destOrd="0" parTransId="{973B375F-BEE4-4B1E-AC78-D37FCD31A063}" sibTransId="{567B0B2D-39B8-40EA-8CA2-DCF820DE8294}"/>
    <dgm:cxn modelId="{5DC809E6-428F-4E3E-8D9A-2208F9FCF8EB}" srcId="{4B693F50-0CB0-43CF-949F-EE6530FE3A7E}" destId="{A7AE1D5D-016E-4998-B9D1-98690693A271}" srcOrd="0" destOrd="0" parTransId="{8D0458BA-C259-4FC4-88B2-AC92B8B4185B}" sibTransId="{C29A063C-E9BC-4F7A-B30B-238E45EE2763}"/>
    <dgm:cxn modelId="{28321C3B-9EC6-4139-84C8-B50DC3D8245D}" type="presOf" srcId="{83375C18-4340-4523-B79A-35EB94814DA9}" destId="{CA6A0953-98A2-40BD-A23A-E170F455F1E5}" srcOrd="0" destOrd="0" presId="urn:microsoft.com/office/officeart/2008/layout/VerticalCurvedList"/>
    <dgm:cxn modelId="{99CE29C2-2DA8-406E-9495-69F655802A86}" type="presOf" srcId="{4B693F50-0CB0-43CF-949F-EE6530FE3A7E}" destId="{BC7703D5-A76D-46F8-BCD6-3146D16F419E}" srcOrd="0" destOrd="0" presId="urn:microsoft.com/office/officeart/2008/layout/VerticalCurvedList"/>
    <dgm:cxn modelId="{FB327959-EFF4-4D63-A9BF-D04CAA98EF2C}" srcId="{4B693F50-0CB0-43CF-949F-EE6530FE3A7E}" destId="{1F1A832C-4AC0-42A1-9716-53F39FEDDCE3}" srcOrd="3" destOrd="0" parTransId="{1FF2B95C-E13E-487F-8622-6BEEE76161A3}" sibTransId="{6F143D80-D67E-4FA0-97D7-2E5654985945}"/>
    <dgm:cxn modelId="{707B64F0-2E9B-4445-8306-0137C25DBBF8}" srcId="{4B693F50-0CB0-43CF-949F-EE6530FE3A7E}" destId="{83375C18-4340-4523-B79A-35EB94814DA9}" srcOrd="1" destOrd="0" parTransId="{8E7380FF-6537-48BA-90D0-88A6660B4FF6}" sibTransId="{BE5C1B20-6A0B-4866-99AE-EB4785CDE884}"/>
    <dgm:cxn modelId="{24DB72BD-5D42-4007-B3F2-F67098C8EAAE}" type="presOf" srcId="{B3E15AE0-B1E4-4CA6-B83D-9260465D0C4F}" destId="{DEB5AF3C-C90F-4767-9B5A-4C0A21710619}" srcOrd="0" destOrd="0" presId="urn:microsoft.com/office/officeart/2008/layout/VerticalCurvedList"/>
    <dgm:cxn modelId="{86674898-A896-4325-B1A3-F34D700F30F7}" srcId="{4B693F50-0CB0-43CF-949F-EE6530FE3A7E}" destId="{7D4E1A5D-04A8-4343-9C13-196CDE54D410}" srcOrd="4" destOrd="0" parTransId="{659ED844-757A-4C9E-933D-6866E8D4292A}" sibTransId="{152C8293-5EBF-4D3E-B34C-E05A020B26BA}"/>
    <dgm:cxn modelId="{F6CD566F-0AB5-4E82-8BF4-3E6C6D3DF0AB}" srcId="{4B693F50-0CB0-43CF-949F-EE6530FE3A7E}" destId="{5D0E06B9-4B9E-4678-AD4E-4A1B62D44893}" srcOrd="5" destOrd="0" parTransId="{486531C3-449E-4468-A39D-1232F5D87FC8}" sibTransId="{10F6B6FA-CFB2-4124-B75B-84C7D8E6BCB6}"/>
    <dgm:cxn modelId="{E7D4C4E4-BB07-4B6D-935E-CF3E2D080855}" type="presOf" srcId="{1F1A832C-4AC0-42A1-9716-53F39FEDDCE3}" destId="{44B26BC5-5508-488A-8381-E1DC607E6AF8}" srcOrd="0" destOrd="0" presId="urn:microsoft.com/office/officeart/2008/layout/VerticalCurvedList"/>
    <dgm:cxn modelId="{E135DE8A-FF7D-46FA-ABBE-BC0830C861D4}" type="presOf" srcId="{C29A063C-E9BC-4F7A-B30B-238E45EE2763}" destId="{99EB9A66-19E6-49A0-BA2B-10CB613A52D3}" srcOrd="0" destOrd="0" presId="urn:microsoft.com/office/officeart/2008/layout/VerticalCurvedList"/>
    <dgm:cxn modelId="{F434B4FE-5C03-4BC1-8B89-E9762812A145}" type="presOf" srcId="{A7AE1D5D-016E-4998-B9D1-98690693A271}" destId="{DE0436C5-63C4-4775-994F-10A4FEAA8867}" srcOrd="0" destOrd="0" presId="urn:microsoft.com/office/officeart/2008/layout/VerticalCurvedList"/>
    <dgm:cxn modelId="{6F6057A1-31DA-4ADF-B714-8F96779B57ED}" type="presOf" srcId="{7D4E1A5D-04A8-4343-9C13-196CDE54D410}" destId="{DDA2C040-ABA9-4BB7-8AE6-E64CE607E96B}" srcOrd="0" destOrd="0" presId="urn:microsoft.com/office/officeart/2008/layout/VerticalCurvedList"/>
    <dgm:cxn modelId="{ACD2F4A6-F184-44D1-B2E6-2194171EBA5E}" type="presParOf" srcId="{BC7703D5-A76D-46F8-BCD6-3146D16F419E}" destId="{C15BDFFC-BA3F-42CC-9AA4-5DC664EDE162}" srcOrd="0" destOrd="0" presId="urn:microsoft.com/office/officeart/2008/layout/VerticalCurvedList"/>
    <dgm:cxn modelId="{1F78C632-261A-46BE-BEFB-0B83B8BF402D}" type="presParOf" srcId="{C15BDFFC-BA3F-42CC-9AA4-5DC664EDE162}" destId="{860E774C-68C0-44D3-A3BD-0103BA74A0D6}" srcOrd="0" destOrd="0" presId="urn:microsoft.com/office/officeart/2008/layout/VerticalCurvedList"/>
    <dgm:cxn modelId="{AA59B4FD-6461-494E-8AA0-C89E622B4299}" type="presParOf" srcId="{860E774C-68C0-44D3-A3BD-0103BA74A0D6}" destId="{8A821817-8316-4ADE-86F3-4E8229CF1B13}" srcOrd="0" destOrd="0" presId="urn:microsoft.com/office/officeart/2008/layout/VerticalCurvedList"/>
    <dgm:cxn modelId="{D33DEBA3-593D-469D-A9EA-49A9FD1BD760}" type="presParOf" srcId="{860E774C-68C0-44D3-A3BD-0103BA74A0D6}" destId="{99EB9A66-19E6-49A0-BA2B-10CB613A52D3}" srcOrd="1" destOrd="0" presId="urn:microsoft.com/office/officeart/2008/layout/VerticalCurvedList"/>
    <dgm:cxn modelId="{6118295C-EB31-4D08-9ABD-0F67CFB5332B}" type="presParOf" srcId="{860E774C-68C0-44D3-A3BD-0103BA74A0D6}" destId="{3FE7A8E8-6FED-436F-88A4-E44337F3C479}" srcOrd="2" destOrd="0" presId="urn:microsoft.com/office/officeart/2008/layout/VerticalCurvedList"/>
    <dgm:cxn modelId="{50410499-A358-4990-AD8F-2FFFA4A939B7}" type="presParOf" srcId="{860E774C-68C0-44D3-A3BD-0103BA74A0D6}" destId="{05F1F13D-0B3F-4871-AAC9-A2B38F157F1C}" srcOrd="3" destOrd="0" presId="urn:microsoft.com/office/officeart/2008/layout/VerticalCurvedList"/>
    <dgm:cxn modelId="{4B298760-9C39-42CC-90AE-5390BEF7FCFB}" type="presParOf" srcId="{C15BDFFC-BA3F-42CC-9AA4-5DC664EDE162}" destId="{DE0436C5-63C4-4775-994F-10A4FEAA8867}" srcOrd="1" destOrd="0" presId="urn:microsoft.com/office/officeart/2008/layout/VerticalCurvedList"/>
    <dgm:cxn modelId="{6131AD87-932F-457F-85BC-634532516159}" type="presParOf" srcId="{C15BDFFC-BA3F-42CC-9AA4-5DC664EDE162}" destId="{8B15BAFB-8A9D-45A5-9EA9-BD1A3FA4917B}" srcOrd="2" destOrd="0" presId="urn:microsoft.com/office/officeart/2008/layout/VerticalCurvedList"/>
    <dgm:cxn modelId="{2301533C-113F-4E15-A1A9-E07093A1EAC4}" type="presParOf" srcId="{8B15BAFB-8A9D-45A5-9EA9-BD1A3FA4917B}" destId="{2519B6F3-58D7-49AE-BFD9-392EFA1361FC}" srcOrd="0" destOrd="0" presId="urn:microsoft.com/office/officeart/2008/layout/VerticalCurvedList"/>
    <dgm:cxn modelId="{79BA37A1-3680-432A-BB76-8A6F40823B0B}" type="presParOf" srcId="{C15BDFFC-BA3F-42CC-9AA4-5DC664EDE162}" destId="{CA6A0953-98A2-40BD-A23A-E170F455F1E5}" srcOrd="3" destOrd="0" presId="urn:microsoft.com/office/officeart/2008/layout/VerticalCurvedList"/>
    <dgm:cxn modelId="{0E7BE084-50E0-4C4A-8F86-8BC8352F95F6}" type="presParOf" srcId="{C15BDFFC-BA3F-42CC-9AA4-5DC664EDE162}" destId="{3AE8A603-A4B1-43D9-8537-A539E0117A0C}" srcOrd="4" destOrd="0" presId="urn:microsoft.com/office/officeart/2008/layout/VerticalCurvedList"/>
    <dgm:cxn modelId="{78F91358-6418-4989-BF5C-E2B95516569D}" type="presParOf" srcId="{3AE8A603-A4B1-43D9-8537-A539E0117A0C}" destId="{569F3136-F645-4D33-9875-AE6A701C93C0}" srcOrd="0" destOrd="0" presId="urn:microsoft.com/office/officeart/2008/layout/VerticalCurvedList"/>
    <dgm:cxn modelId="{7E3F6596-95AC-473A-B516-5EBAFF488F6E}" type="presParOf" srcId="{C15BDFFC-BA3F-42CC-9AA4-5DC664EDE162}" destId="{DEB5AF3C-C90F-4767-9B5A-4C0A21710619}" srcOrd="5" destOrd="0" presId="urn:microsoft.com/office/officeart/2008/layout/VerticalCurvedList"/>
    <dgm:cxn modelId="{B7EFFEAB-9E48-4267-BAF6-CDF69C3FDDC2}" type="presParOf" srcId="{C15BDFFC-BA3F-42CC-9AA4-5DC664EDE162}" destId="{4DA848E0-008B-42B0-97AE-4BDD97B6A235}" srcOrd="6" destOrd="0" presId="urn:microsoft.com/office/officeart/2008/layout/VerticalCurvedList"/>
    <dgm:cxn modelId="{2626A21B-FA9E-4CE5-ADA3-53DB2E3FD90F}" type="presParOf" srcId="{4DA848E0-008B-42B0-97AE-4BDD97B6A235}" destId="{24D8B427-2FDF-46DB-833C-CFAAACECF942}" srcOrd="0" destOrd="0" presId="urn:microsoft.com/office/officeart/2008/layout/VerticalCurvedList"/>
    <dgm:cxn modelId="{787DB0FB-EF3A-4E67-8249-6DD87A86FF37}" type="presParOf" srcId="{C15BDFFC-BA3F-42CC-9AA4-5DC664EDE162}" destId="{44B26BC5-5508-488A-8381-E1DC607E6AF8}" srcOrd="7" destOrd="0" presId="urn:microsoft.com/office/officeart/2008/layout/VerticalCurvedList"/>
    <dgm:cxn modelId="{BC519F4B-E359-4E6C-B718-4428296E9E67}" type="presParOf" srcId="{C15BDFFC-BA3F-42CC-9AA4-5DC664EDE162}" destId="{83F3E076-D07D-45F0-9BB4-5412B1D10DDC}" srcOrd="8" destOrd="0" presId="urn:microsoft.com/office/officeart/2008/layout/VerticalCurvedList"/>
    <dgm:cxn modelId="{1E238F73-70CD-4AA0-A0BB-3063CE7B106A}" type="presParOf" srcId="{83F3E076-D07D-45F0-9BB4-5412B1D10DDC}" destId="{D951D33C-4BCC-4B22-9495-35631B1D0EFB}" srcOrd="0" destOrd="0" presId="urn:microsoft.com/office/officeart/2008/layout/VerticalCurvedList"/>
    <dgm:cxn modelId="{79248E5B-6F17-4172-854D-DE50184FC8D1}" type="presParOf" srcId="{C15BDFFC-BA3F-42CC-9AA4-5DC664EDE162}" destId="{DDA2C040-ABA9-4BB7-8AE6-E64CE607E96B}" srcOrd="9" destOrd="0" presId="urn:microsoft.com/office/officeart/2008/layout/VerticalCurvedList"/>
    <dgm:cxn modelId="{CC20C771-5A17-4D65-A2BF-18FF0619D44C}" type="presParOf" srcId="{C15BDFFC-BA3F-42CC-9AA4-5DC664EDE162}" destId="{CCD0F6D5-251B-4E11-A7E5-2608FA1FBE70}" srcOrd="10" destOrd="0" presId="urn:microsoft.com/office/officeart/2008/layout/VerticalCurvedList"/>
    <dgm:cxn modelId="{6F100462-8B9D-4D90-AAF5-FC6EEE161510}" type="presParOf" srcId="{CCD0F6D5-251B-4E11-A7E5-2608FA1FBE70}" destId="{85E5AC6A-286B-4F3A-B6C7-77131CDDA018}" srcOrd="0" destOrd="0" presId="urn:microsoft.com/office/officeart/2008/layout/VerticalCurvedList"/>
    <dgm:cxn modelId="{9F586043-1841-4DA9-A1A1-41874CA78BB7}" type="presParOf" srcId="{C15BDFFC-BA3F-42CC-9AA4-5DC664EDE162}" destId="{1360772B-2345-4B29-9C43-BA5185041007}" srcOrd="11" destOrd="0" presId="urn:microsoft.com/office/officeart/2008/layout/VerticalCurvedList"/>
    <dgm:cxn modelId="{33707959-2A25-4D5C-9C71-910B4844FC5B}" type="presParOf" srcId="{C15BDFFC-BA3F-42CC-9AA4-5DC664EDE162}" destId="{46EDB10A-7C83-40F1-ABB0-C1CFC36717EC}" srcOrd="12" destOrd="0" presId="urn:microsoft.com/office/officeart/2008/layout/VerticalCurvedList"/>
    <dgm:cxn modelId="{3A9F1B83-BF9A-44E4-AB3B-81030ABF89C7}" type="presParOf" srcId="{46EDB10A-7C83-40F1-ABB0-C1CFC36717EC}" destId="{97F98FA0-FF92-45D7-8F82-375A178507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693F50-0CB0-43CF-949F-EE6530FE3A7E}" type="doc">
      <dgm:prSet loTypeId="urn:microsoft.com/office/officeart/2008/layout/VerticalCurvedList" loCatId="list" qsTypeId="urn:microsoft.com/office/officeart/2005/8/quickstyle/simple1#7" qsCatId="simple" csTypeId="urn:microsoft.com/office/officeart/2005/8/colors/accent1_2#7" csCatId="accent1" phldr="1"/>
      <dgm:spPr/>
    </dgm:pt>
    <dgm:pt modelId="{A7AE1D5D-016E-4998-B9D1-98690693A271}">
      <dgm:prSet phldrT="[Текст]" custT="1"/>
      <dgm:spPr>
        <a:solidFill>
          <a:srgbClr val="95CFC1"/>
        </a:solidFill>
      </dgm:spPr>
      <dgm:t>
        <a:bodyPr/>
        <a:lstStyle/>
        <a:p>
          <a:r>
            <a:rPr lang="ru-RU" sz="2400" dirty="0" smtClean="0">
              <a:latin typeface="Century Gothic" panose="020B0502020202020204" pitchFamily="34" charset="0"/>
            </a:rPr>
            <a:t>Дотации</a:t>
          </a:r>
          <a:endParaRPr lang="ru-RU" sz="2400" dirty="0">
            <a:latin typeface="Century Gothic" panose="020B0502020202020204" pitchFamily="34" charset="0"/>
          </a:endParaRPr>
        </a:p>
      </dgm:t>
    </dgm:pt>
    <dgm:pt modelId="{8D0458BA-C259-4FC4-88B2-AC92B8B4185B}" type="parTrans" cxnId="{5DC809E6-428F-4E3E-8D9A-2208F9FCF8EB}">
      <dgm:prSet/>
      <dgm:spPr/>
      <dgm:t>
        <a:bodyPr/>
        <a:lstStyle/>
        <a:p>
          <a:endParaRPr lang="ru-RU"/>
        </a:p>
      </dgm:t>
    </dgm:pt>
    <dgm:pt modelId="{C29A063C-E9BC-4F7A-B30B-238E45EE2763}" type="sibTrans" cxnId="{5DC809E6-428F-4E3E-8D9A-2208F9FCF8EB}">
      <dgm:prSet/>
      <dgm:spPr/>
      <dgm:t>
        <a:bodyPr/>
        <a:lstStyle/>
        <a:p>
          <a:endParaRPr lang="ru-RU"/>
        </a:p>
      </dgm:t>
    </dgm:pt>
    <dgm:pt modelId="{B3E15AE0-B1E4-4CA6-B83D-9260465D0C4F}">
      <dgm:prSet phldrT="[Текст]" custT="1"/>
      <dgm:spPr>
        <a:solidFill>
          <a:srgbClr val="95CFC1"/>
        </a:solidFill>
      </dgm:spPr>
      <dgm:t>
        <a:bodyPr/>
        <a:lstStyle/>
        <a:p>
          <a:r>
            <a:rPr lang="ru-RU" sz="2400" dirty="0" smtClean="0">
              <a:latin typeface="Century Gothic" panose="020B0502020202020204" pitchFamily="34" charset="0"/>
            </a:rPr>
            <a:t>Субвенции</a:t>
          </a:r>
          <a:endParaRPr lang="ru-RU" sz="2400" dirty="0">
            <a:latin typeface="Century Gothic" panose="020B0502020202020204" pitchFamily="34" charset="0"/>
          </a:endParaRPr>
        </a:p>
      </dgm:t>
    </dgm:pt>
    <dgm:pt modelId="{973B375F-BEE4-4B1E-AC78-D37FCD31A063}" type="parTrans" cxnId="{CD55A0A2-9220-48FB-A6E3-391CE5421841}">
      <dgm:prSet/>
      <dgm:spPr/>
      <dgm:t>
        <a:bodyPr/>
        <a:lstStyle/>
        <a:p>
          <a:endParaRPr lang="ru-RU"/>
        </a:p>
      </dgm:t>
    </dgm:pt>
    <dgm:pt modelId="{567B0B2D-39B8-40EA-8CA2-DCF820DE8294}" type="sibTrans" cxnId="{CD55A0A2-9220-48FB-A6E3-391CE5421841}">
      <dgm:prSet/>
      <dgm:spPr/>
      <dgm:t>
        <a:bodyPr/>
        <a:lstStyle/>
        <a:p>
          <a:endParaRPr lang="ru-RU"/>
        </a:p>
      </dgm:t>
    </dgm:pt>
    <dgm:pt modelId="{08992DB4-6040-415A-9C3F-E538F0EC7651}">
      <dgm:prSet phldrT="[Текст]" custT="1"/>
      <dgm:spPr>
        <a:solidFill>
          <a:srgbClr val="95CFC1"/>
        </a:solidFill>
      </dgm:spPr>
      <dgm:t>
        <a:bodyPr/>
        <a:lstStyle/>
        <a:p>
          <a:r>
            <a:rPr lang="ru-RU" sz="2400" dirty="0" smtClean="0">
              <a:latin typeface="Century Gothic" panose="020B0502020202020204" pitchFamily="34" charset="0"/>
            </a:rPr>
            <a:t>Субсидии</a:t>
          </a:r>
          <a:endParaRPr lang="ru-RU" sz="2400" dirty="0">
            <a:latin typeface="Century Gothic" panose="020B0502020202020204" pitchFamily="34" charset="0"/>
          </a:endParaRPr>
        </a:p>
      </dgm:t>
    </dgm:pt>
    <dgm:pt modelId="{4CB2A539-02D2-428C-BDB7-E00D5275F08D}" type="parTrans" cxnId="{18A62BA9-2941-4822-A861-7935C03C6366}">
      <dgm:prSet/>
      <dgm:spPr/>
      <dgm:t>
        <a:bodyPr/>
        <a:lstStyle/>
        <a:p>
          <a:endParaRPr lang="ru-RU"/>
        </a:p>
      </dgm:t>
    </dgm:pt>
    <dgm:pt modelId="{F76B8A8F-DCC9-4497-A566-1C5BF95313B6}" type="sibTrans" cxnId="{18A62BA9-2941-4822-A861-7935C03C6366}">
      <dgm:prSet/>
      <dgm:spPr/>
      <dgm:t>
        <a:bodyPr/>
        <a:lstStyle/>
        <a:p>
          <a:endParaRPr lang="ru-RU"/>
        </a:p>
      </dgm:t>
    </dgm:pt>
    <dgm:pt modelId="{BC7703D5-A76D-46F8-BCD6-3146D16F419E}" type="pres">
      <dgm:prSet presAssocID="{4B693F50-0CB0-43CF-949F-EE6530FE3A7E}" presName="Name0" presStyleCnt="0">
        <dgm:presLayoutVars>
          <dgm:chMax val="7"/>
          <dgm:chPref val="7"/>
          <dgm:dir/>
        </dgm:presLayoutVars>
      </dgm:prSet>
      <dgm:spPr/>
    </dgm:pt>
    <dgm:pt modelId="{C15BDFFC-BA3F-42CC-9AA4-5DC664EDE162}" type="pres">
      <dgm:prSet presAssocID="{4B693F50-0CB0-43CF-949F-EE6530FE3A7E}" presName="Name1" presStyleCnt="0"/>
      <dgm:spPr/>
    </dgm:pt>
    <dgm:pt modelId="{860E774C-68C0-44D3-A3BD-0103BA74A0D6}" type="pres">
      <dgm:prSet presAssocID="{4B693F50-0CB0-43CF-949F-EE6530FE3A7E}" presName="cycle" presStyleCnt="0"/>
      <dgm:spPr/>
    </dgm:pt>
    <dgm:pt modelId="{8A821817-8316-4ADE-86F3-4E8229CF1B13}" type="pres">
      <dgm:prSet presAssocID="{4B693F50-0CB0-43CF-949F-EE6530FE3A7E}" presName="srcNode" presStyleLbl="node1" presStyleIdx="0" presStyleCnt="3"/>
      <dgm:spPr/>
    </dgm:pt>
    <dgm:pt modelId="{99EB9A66-19E6-49A0-BA2B-10CB613A52D3}" type="pres">
      <dgm:prSet presAssocID="{4B693F50-0CB0-43CF-949F-EE6530FE3A7E}" presName="conn" presStyleLbl="parChTrans1D2" presStyleIdx="0" presStyleCnt="1" custScaleY="148350"/>
      <dgm:spPr/>
      <dgm:t>
        <a:bodyPr/>
        <a:lstStyle/>
        <a:p>
          <a:endParaRPr lang="ru-RU"/>
        </a:p>
      </dgm:t>
    </dgm:pt>
    <dgm:pt modelId="{3FE7A8E8-6FED-436F-88A4-E44337F3C479}" type="pres">
      <dgm:prSet presAssocID="{4B693F50-0CB0-43CF-949F-EE6530FE3A7E}" presName="extraNode" presStyleLbl="node1" presStyleIdx="0" presStyleCnt="3"/>
      <dgm:spPr/>
    </dgm:pt>
    <dgm:pt modelId="{05F1F13D-0B3F-4871-AAC9-A2B38F157F1C}" type="pres">
      <dgm:prSet presAssocID="{4B693F50-0CB0-43CF-949F-EE6530FE3A7E}" presName="dstNode" presStyleLbl="node1" presStyleIdx="0" presStyleCnt="3"/>
      <dgm:spPr/>
    </dgm:pt>
    <dgm:pt modelId="{DE0436C5-63C4-4775-994F-10A4FEAA8867}" type="pres">
      <dgm:prSet presAssocID="{A7AE1D5D-016E-4998-B9D1-98690693A271}" presName="text_1" presStyleLbl="node1" presStyleIdx="0" presStyleCnt="3" custLinFactNeighborX="827" custLinFactNeighborY="-364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15BAFB-8A9D-45A5-9EA9-BD1A3FA4917B}" type="pres">
      <dgm:prSet presAssocID="{A7AE1D5D-016E-4998-B9D1-98690693A271}" presName="accent_1" presStyleCnt="0"/>
      <dgm:spPr/>
    </dgm:pt>
    <dgm:pt modelId="{2519B6F3-58D7-49AE-BFD9-392EFA1361FC}" type="pres">
      <dgm:prSet presAssocID="{A7AE1D5D-016E-4998-B9D1-98690693A271}" presName="accentRepeatNode" presStyleLbl="solidFgAcc1" presStyleIdx="0" presStyleCnt="3" custLinFactNeighborX="10396" custLinFactNeighborY="-41882"/>
      <dgm:spPr>
        <a:ln>
          <a:solidFill>
            <a:srgbClr val="95CFC1"/>
          </a:solidFill>
        </a:ln>
      </dgm:spPr>
    </dgm:pt>
    <dgm:pt modelId="{27222D15-B29D-4B57-8798-E1ED1734ABCC}" type="pres">
      <dgm:prSet presAssocID="{08992DB4-6040-415A-9C3F-E538F0EC7651}" presName="text_2" presStyleLbl="node1" presStyleIdx="1" presStyleCnt="3" custLinFactNeighborX="578" custLinFactNeighborY="-64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267C9-6DFF-4E6D-BB23-7008F0FDEE08}" type="pres">
      <dgm:prSet presAssocID="{08992DB4-6040-415A-9C3F-E538F0EC7651}" presName="accent_2" presStyleCnt="0"/>
      <dgm:spPr/>
    </dgm:pt>
    <dgm:pt modelId="{9B29B638-2380-41E3-949C-B6FF3995D914}" type="pres">
      <dgm:prSet presAssocID="{08992DB4-6040-415A-9C3F-E538F0EC7651}" presName="accentRepeatNode" presStyleLbl="solidFgAcc1" presStyleIdx="1" presStyleCnt="3" custLinFactNeighborX="0" custLinFactNeighborY="-49879"/>
      <dgm:spPr>
        <a:ln>
          <a:solidFill>
            <a:srgbClr val="95CFC1"/>
          </a:solidFill>
        </a:ln>
      </dgm:spPr>
    </dgm:pt>
    <dgm:pt modelId="{DEB5AF3C-C90F-4767-9B5A-4C0A21710619}" type="pres">
      <dgm:prSet presAssocID="{B3E15AE0-B1E4-4CA6-B83D-9260465D0C4F}" presName="text_3" presStyleLbl="node1" presStyleIdx="2" presStyleCnt="3" custScaleX="97490" custScaleY="110829" custLinFactNeighborX="1505" custLinFactNeighborY="-87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A848E0-008B-42B0-97AE-4BDD97B6A235}" type="pres">
      <dgm:prSet presAssocID="{B3E15AE0-B1E4-4CA6-B83D-9260465D0C4F}" presName="accent_3" presStyleCnt="0"/>
      <dgm:spPr/>
    </dgm:pt>
    <dgm:pt modelId="{24D8B427-2FDF-46DB-833C-CFAAACECF942}" type="pres">
      <dgm:prSet presAssocID="{B3E15AE0-B1E4-4CA6-B83D-9260465D0C4F}" presName="accentRepeatNode" presStyleLbl="solidFgAcc1" presStyleIdx="2" presStyleCnt="3" custLinFactNeighborX="26985" custLinFactNeighborY="-68503"/>
      <dgm:spPr>
        <a:ln>
          <a:solidFill>
            <a:srgbClr val="95CFC1"/>
          </a:solidFill>
        </a:ln>
      </dgm:spPr>
    </dgm:pt>
  </dgm:ptLst>
  <dgm:cxnLst>
    <dgm:cxn modelId="{CD55A0A2-9220-48FB-A6E3-391CE5421841}" srcId="{4B693F50-0CB0-43CF-949F-EE6530FE3A7E}" destId="{B3E15AE0-B1E4-4CA6-B83D-9260465D0C4F}" srcOrd="2" destOrd="0" parTransId="{973B375F-BEE4-4B1E-AC78-D37FCD31A063}" sibTransId="{567B0B2D-39B8-40EA-8CA2-DCF820DE8294}"/>
    <dgm:cxn modelId="{5DC809E6-428F-4E3E-8D9A-2208F9FCF8EB}" srcId="{4B693F50-0CB0-43CF-949F-EE6530FE3A7E}" destId="{A7AE1D5D-016E-4998-B9D1-98690693A271}" srcOrd="0" destOrd="0" parTransId="{8D0458BA-C259-4FC4-88B2-AC92B8B4185B}" sibTransId="{C29A063C-E9BC-4F7A-B30B-238E45EE2763}"/>
    <dgm:cxn modelId="{C45CE67C-3CC3-46A7-AF8E-FA5935420F75}" type="presOf" srcId="{4B693F50-0CB0-43CF-949F-EE6530FE3A7E}" destId="{BC7703D5-A76D-46F8-BCD6-3146D16F419E}" srcOrd="0" destOrd="0" presId="urn:microsoft.com/office/officeart/2008/layout/VerticalCurvedList"/>
    <dgm:cxn modelId="{74823ED4-5C21-48F0-8920-DC77A2CD0651}" type="presOf" srcId="{08992DB4-6040-415A-9C3F-E538F0EC7651}" destId="{27222D15-B29D-4B57-8798-E1ED1734ABCC}" srcOrd="0" destOrd="0" presId="urn:microsoft.com/office/officeart/2008/layout/VerticalCurvedList"/>
    <dgm:cxn modelId="{E8A32B1C-1AE9-4401-9A52-98F1F0F09329}" type="presOf" srcId="{B3E15AE0-B1E4-4CA6-B83D-9260465D0C4F}" destId="{DEB5AF3C-C90F-4767-9B5A-4C0A21710619}" srcOrd="0" destOrd="0" presId="urn:microsoft.com/office/officeart/2008/layout/VerticalCurvedList"/>
    <dgm:cxn modelId="{E4496178-912C-4931-BE15-FC6FCE64AC59}" type="presOf" srcId="{C29A063C-E9BC-4F7A-B30B-238E45EE2763}" destId="{99EB9A66-19E6-49A0-BA2B-10CB613A52D3}" srcOrd="0" destOrd="0" presId="urn:microsoft.com/office/officeart/2008/layout/VerticalCurvedList"/>
    <dgm:cxn modelId="{18A62BA9-2941-4822-A861-7935C03C6366}" srcId="{4B693F50-0CB0-43CF-949F-EE6530FE3A7E}" destId="{08992DB4-6040-415A-9C3F-E538F0EC7651}" srcOrd="1" destOrd="0" parTransId="{4CB2A539-02D2-428C-BDB7-E00D5275F08D}" sibTransId="{F76B8A8F-DCC9-4497-A566-1C5BF95313B6}"/>
    <dgm:cxn modelId="{AEEB09FB-C1AA-43EE-93EA-4B844D59FDA3}" type="presOf" srcId="{A7AE1D5D-016E-4998-B9D1-98690693A271}" destId="{DE0436C5-63C4-4775-994F-10A4FEAA8867}" srcOrd="0" destOrd="0" presId="urn:microsoft.com/office/officeart/2008/layout/VerticalCurvedList"/>
    <dgm:cxn modelId="{34FABF76-BC2E-4A76-B5E4-D064400E109C}" type="presParOf" srcId="{BC7703D5-A76D-46F8-BCD6-3146D16F419E}" destId="{C15BDFFC-BA3F-42CC-9AA4-5DC664EDE162}" srcOrd="0" destOrd="0" presId="urn:microsoft.com/office/officeart/2008/layout/VerticalCurvedList"/>
    <dgm:cxn modelId="{597F2C57-2C89-4DB6-8C88-B0052BA9F398}" type="presParOf" srcId="{C15BDFFC-BA3F-42CC-9AA4-5DC664EDE162}" destId="{860E774C-68C0-44D3-A3BD-0103BA74A0D6}" srcOrd="0" destOrd="0" presId="urn:microsoft.com/office/officeart/2008/layout/VerticalCurvedList"/>
    <dgm:cxn modelId="{5998133B-F94B-427A-B33F-BF14EF8BDE4E}" type="presParOf" srcId="{860E774C-68C0-44D3-A3BD-0103BA74A0D6}" destId="{8A821817-8316-4ADE-86F3-4E8229CF1B13}" srcOrd="0" destOrd="0" presId="urn:microsoft.com/office/officeart/2008/layout/VerticalCurvedList"/>
    <dgm:cxn modelId="{31EA4B07-F5F3-424C-BF2E-2BAC3B8822B1}" type="presParOf" srcId="{860E774C-68C0-44D3-A3BD-0103BA74A0D6}" destId="{99EB9A66-19E6-49A0-BA2B-10CB613A52D3}" srcOrd="1" destOrd="0" presId="urn:microsoft.com/office/officeart/2008/layout/VerticalCurvedList"/>
    <dgm:cxn modelId="{B17963E7-0331-47EB-9317-CD8F7FD95DBE}" type="presParOf" srcId="{860E774C-68C0-44D3-A3BD-0103BA74A0D6}" destId="{3FE7A8E8-6FED-436F-88A4-E44337F3C479}" srcOrd="2" destOrd="0" presId="urn:microsoft.com/office/officeart/2008/layout/VerticalCurvedList"/>
    <dgm:cxn modelId="{4E293665-E828-4CE6-A90E-0ED189CD0FE7}" type="presParOf" srcId="{860E774C-68C0-44D3-A3BD-0103BA74A0D6}" destId="{05F1F13D-0B3F-4871-AAC9-A2B38F157F1C}" srcOrd="3" destOrd="0" presId="urn:microsoft.com/office/officeart/2008/layout/VerticalCurvedList"/>
    <dgm:cxn modelId="{D7AD1E9D-C776-40B1-8F8B-C5C1A6879340}" type="presParOf" srcId="{C15BDFFC-BA3F-42CC-9AA4-5DC664EDE162}" destId="{DE0436C5-63C4-4775-994F-10A4FEAA8867}" srcOrd="1" destOrd="0" presId="urn:microsoft.com/office/officeart/2008/layout/VerticalCurvedList"/>
    <dgm:cxn modelId="{C9B3B8E2-6831-4F39-952F-0332A576765E}" type="presParOf" srcId="{C15BDFFC-BA3F-42CC-9AA4-5DC664EDE162}" destId="{8B15BAFB-8A9D-45A5-9EA9-BD1A3FA4917B}" srcOrd="2" destOrd="0" presId="urn:microsoft.com/office/officeart/2008/layout/VerticalCurvedList"/>
    <dgm:cxn modelId="{BF041DA8-C459-47E7-97A3-C38D50D1E627}" type="presParOf" srcId="{8B15BAFB-8A9D-45A5-9EA9-BD1A3FA4917B}" destId="{2519B6F3-58D7-49AE-BFD9-392EFA1361FC}" srcOrd="0" destOrd="0" presId="urn:microsoft.com/office/officeart/2008/layout/VerticalCurvedList"/>
    <dgm:cxn modelId="{1B6455A7-02B1-4193-9A6E-CD4C4FFDAF7F}" type="presParOf" srcId="{C15BDFFC-BA3F-42CC-9AA4-5DC664EDE162}" destId="{27222D15-B29D-4B57-8798-E1ED1734ABCC}" srcOrd="3" destOrd="0" presId="urn:microsoft.com/office/officeart/2008/layout/VerticalCurvedList"/>
    <dgm:cxn modelId="{566743A2-275B-4638-972D-DE3BB8AE7313}" type="presParOf" srcId="{C15BDFFC-BA3F-42CC-9AA4-5DC664EDE162}" destId="{10A267C9-6DFF-4E6D-BB23-7008F0FDEE08}" srcOrd="4" destOrd="0" presId="urn:microsoft.com/office/officeart/2008/layout/VerticalCurvedList"/>
    <dgm:cxn modelId="{DB87F3A8-AC48-4E1F-8330-AF7A58CFA7D5}" type="presParOf" srcId="{10A267C9-6DFF-4E6D-BB23-7008F0FDEE08}" destId="{9B29B638-2380-41E3-949C-B6FF3995D914}" srcOrd="0" destOrd="0" presId="urn:microsoft.com/office/officeart/2008/layout/VerticalCurvedList"/>
    <dgm:cxn modelId="{562E913A-40E0-412A-9DDA-43DC79802C6B}" type="presParOf" srcId="{C15BDFFC-BA3F-42CC-9AA4-5DC664EDE162}" destId="{DEB5AF3C-C90F-4767-9B5A-4C0A21710619}" srcOrd="5" destOrd="0" presId="urn:microsoft.com/office/officeart/2008/layout/VerticalCurvedList"/>
    <dgm:cxn modelId="{CB4FD398-A5E6-4836-8582-92D8628E7574}" type="presParOf" srcId="{C15BDFFC-BA3F-42CC-9AA4-5DC664EDE162}" destId="{4DA848E0-008B-42B0-97AE-4BDD97B6A235}" srcOrd="6" destOrd="0" presId="urn:microsoft.com/office/officeart/2008/layout/VerticalCurvedList"/>
    <dgm:cxn modelId="{83045609-CF14-4B09-AB43-FABE994BEFF0}" type="presParOf" srcId="{4DA848E0-008B-42B0-97AE-4BDD97B6A235}" destId="{24D8B427-2FDF-46DB-833C-CFAAACECF94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693F50-0CB0-43CF-949F-EE6530FE3A7E}" type="doc">
      <dgm:prSet loTypeId="urn:microsoft.com/office/officeart/2005/8/layout/process2" loCatId="process" qsTypeId="urn:microsoft.com/office/officeart/2005/8/quickstyle/simple5" qsCatId="simple" csTypeId="urn:microsoft.com/office/officeart/2005/8/colors/accent1_2#9" csCatId="accent1" phldr="1"/>
      <dgm:spPr/>
    </dgm:pt>
    <dgm:pt modelId="{A7AE1D5D-016E-4998-B9D1-98690693A271}">
      <dgm:prSet phldrT="[Текст]" custT="1"/>
      <dgm:spPr>
        <a:solidFill>
          <a:srgbClr val="F4B183"/>
        </a:solidFill>
      </dgm:spPr>
      <dgm:t>
        <a:bodyPr/>
        <a:lstStyle/>
        <a:p>
          <a:r>
            <a:rPr lang="ru-RU" sz="2400" dirty="0" smtClean="0">
              <a:latin typeface="Century Gothic" panose="020B0502020202020204" pitchFamily="34" charset="0"/>
            </a:rPr>
            <a:t>Доходы больше расходов</a:t>
          </a:r>
          <a:endParaRPr lang="ru-RU" sz="2400" dirty="0">
            <a:latin typeface="Century Gothic" panose="020B0502020202020204" pitchFamily="34" charset="0"/>
          </a:endParaRPr>
        </a:p>
      </dgm:t>
    </dgm:pt>
    <dgm:pt modelId="{8D0458BA-C259-4FC4-88B2-AC92B8B4185B}" type="parTrans" cxnId="{5DC809E6-428F-4E3E-8D9A-2208F9FCF8EB}">
      <dgm:prSet/>
      <dgm:spPr/>
      <dgm:t>
        <a:bodyPr/>
        <a:lstStyle/>
        <a:p>
          <a:endParaRPr lang="ru-RU"/>
        </a:p>
      </dgm:t>
    </dgm:pt>
    <dgm:pt modelId="{C29A063C-E9BC-4F7A-B30B-238E45EE2763}" type="sibTrans" cxnId="{5DC809E6-428F-4E3E-8D9A-2208F9FCF8EB}">
      <dgm:prSet/>
      <dgm:spPr>
        <a:solidFill>
          <a:srgbClr val="F4B183"/>
        </a:solidFill>
      </dgm:spPr>
      <dgm:t>
        <a:bodyPr/>
        <a:lstStyle/>
        <a:p>
          <a:endParaRPr lang="ru-RU"/>
        </a:p>
      </dgm:t>
    </dgm:pt>
    <dgm:pt modelId="{83375C18-4340-4523-B79A-35EB94814DA9}">
      <dgm:prSet phldrT="[Текст]" custT="1"/>
      <dgm:spPr>
        <a:solidFill>
          <a:srgbClr val="F4B183"/>
        </a:solidFill>
      </dgm:spPr>
      <dgm:t>
        <a:bodyPr/>
        <a:lstStyle/>
        <a:p>
          <a:r>
            <a:rPr lang="ru-RU" sz="2400" dirty="0" smtClean="0">
              <a:latin typeface="Century Gothic" panose="020B0502020202020204" pitchFamily="34" charset="0"/>
            </a:rPr>
            <a:t>Профицит</a:t>
          </a:r>
          <a:endParaRPr lang="ru-RU" sz="2400" dirty="0">
            <a:latin typeface="Century Gothic" panose="020B0502020202020204" pitchFamily="34" charset="0"/>
          </a:endParaRPr>
        </a:p>
      </dgm:t>
    </dgm:pt>
    <dgm:pt modelId="{8E7380FF-6537-48BA-90D0-88A6660B4FF6}" type="parTrans" cxnId="{707B64F0-2E9B-4445-8306-0137C25DBBF8}">
      <dgm:prSet/>
      <dgm:spPr/>
      <dgm:t>
        <a:bodyPr/>
        <a:lstStyle/>
        <a:p>
          <a:endParaRPr lang="ru-RU"/>
        </a:p>
      </dgm:t>
    </dgm:pt>
    <dgm:pt modelId="{BE5C1B20-6A0B-4866-99AE-EB4785CDE884}" type="sibTrans" cxnId="{707B64F0-2E9B-4445-8306-0137C25DBBF8}">
      <dgm:prSet/>
      <dgm:spPr/>
      <dgm:t>
        <a:bodyPr/>
        <a:lstStyle/>
        <a:p>
          <a:endParaRPr lang="ru-RU"/>
        </a:p>
      </dgm:t>
    </dgm:pt>
    <dgm:pt modelId="{DC848B94-5817-4579-B4A9-9164AAB84DE7}" type="pres">
      <dgm:prSet presAssocID="{4B693F50-0CB0-43CF-949F-EE6530FE3A7E}" presName="linearFlow" presStyleCnt="0">
        <dgm:presLayoutVars>
          <dgm:resizeHandles val="exact"/>
        </dgm:presLayoutVars>
      </dgm:prSet>
      <dgm:spPr/>
    </dgm:pt>
    <dgm:pt modelId="{CF6E4BBC-6155-4931-AAFA-D9A2F6678736}" type="pres">
      <dgm:prSet presAssocID="{A7AE1D5D-016E-4998-B9D1-98690693A27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E1AAF-FA9D-47C7-BBB6-460D79567356}" type="pres">
      <dgm:prSet presAssocID="{C29A063C-E9BC-4F7A-B30B-238E45EE2763}" presName="sibTrans" presStyleLbl="sibTrans2D1" presStyleIdx="0" presStyleCnt="1"/>
      <dgm:spPr/>
      <dgm:t>
        <a:bodyPr/>
        <a:lstStyle/>
        <a:p>
          <a:endParaRPr lang="ru-RU"/>
        </a:p>
      </dgm:t>
    </dgm:pt>
    <dgm:pt modelId="{23AF006F-341A-4BA9-8C2E-7C454C09244B}" type="pres">
      <dgm:prSet presAssocID="{C29A063C-E9BC-4F7A-B30B-238E45EE2763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F57050F3-A9E0-44EF-9648-EA09B8FD8138}" type="pres">
      <dgm:prSet presAssocID="{83375C18-4340-4523-B79A-35EB94814DA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3770FC-53D4-4274-8684-509E0CE7B88E}" type="presOf" srcId="{C29A063C-E9BC-4F7A-B30B-238E45EE2763}" destId="{23AF006F-341A-4BA9-8C2E-7C454C09244B}" srcOrd="1" destOrd="0" presId="urn:microsoft.com/office/officeart/2005/8/layout/process2"/>
    <dgm:cxn modelId="{3EF292E9-EAE3-4C08-9D64-F575D7351407}" type="presOf" srcId="{4B693F50-0CB0-43CF-949F-EE6530FE3A7E}" destId="{DC848B94-5817-4579-B4A9-9164AAB84DE7}" srcOrd="0" destOrd="0" presId="urn:microsoft.com/office/officeart/2005/8/layout/process2"/>
    <dgm:cxn modelId="{707B64F0-2E9B-4445-8306-0137C25DBBF8}" srcId="{4B693F50-0CB0-43CF-949F-EE6530FE3A7E}" destId="{83375C18-4340-4523-B79A-35EB94814DA9}" srcOrd="1" destOrd="0" parTransId="{8E7380FF-6537-48BA-90D0-88A6660B4FF6}" sibTransId="{BE5C1B20-6A0B-4866-99AE-EB4785CDE884}"/>
    <dgm:cxn modelId="{C55CA08D-BB6F-4671-BFE9-A3839804B78B}" type="presOf" srcId="{C29A063C-E9BC-4F7A-B30B-238E45EE2763}" destId="{468E1AAF-FA9D-47C7-BBB6-460D79567356}" srcOrd="0" destOrd="0" presId="urn:microsoft.com/office/officeart/2005/8/layout/process2"/>
    <dgm:cxn modelId="{569B7EB5-E067-46CA-B428-0310B4C3F855}" type="presOf" srcId="{A7AE1D5D-016E-4998-B9D1-98690693A271}" destId="{CF6E4BBC-6155-4931-AAFA-D9A2F6678736}" srcOrd="0" destOrd="0" presId="urn:microsoft.com/office/officeart/2005/8/layout/process2"/>
    <dgm:cxn modelId="{A87EF062-10F9-4157-A0E8-83F0093A27FC}" type="presOf" srcId="{83375C18-4340-4523-B79A-35EB94814DA9}" destId="{F57050F3-A9E0-44EF-9648-EA09B8FD8138}" srcOrd="0" destOrd="0" presId="urn:microsoft.com/office/officeart/2005/8/layout/process2"/>
    <dgm:cxn modelId="{5DC809E6-428F-4E3E-8D9A-2208F9FCF8EB}" srcId="{4B693F50-0CB0-43CF-949F-EE6530FE3A7E}" destId="{A7AE1D5D-016E-4998-B9D1-98690693A271}" srcOrd="0" destOrd="0" parTransId="{8D0458BA-C259-4FC4-88B2-AC92B8B4185B}" sibTransId="{C29A063C-E9BC-4F7A-B30B-238E45EE2763}"/>
    <dgm:cxn modelId="{BBCF8B59-BFCD-4C76-9A5A-E5236395446E}" type="presParOf" srcId="{DC848B94-5817-4579-B4A9-9164AAB84DE7}" destId="{CF6E4BBC-6155-4931-AAFA-D9A2F6678736}" srcOrd="0" destOrd="0" presId="urn:microsoft.com/office/officeart/2005/8/layout/process2"/>
    <dgm:cxn modelId="{793A1B0D-D46D-4960-8B64-E26C5CA3C7D7}" type="presParOf" srcId="{DC848B94-5817-4579-B4A9-9164AAB84DE7}" destId="{468E1AAF-FA9D-47C7-BBB6-460D79567356}" srcOrd="1" destOrd="0" presId="urn:microsoft.com/office/officeart/2005/8/layout/process2"/>
    <dgm:cxn modelId="{60F10834-9105-407B-90B7-E3F8AEA64BF7}" type="presParOf" srcId="{468E1AAF-FA9D-47C7-BBB6-460D79567356}" destId="{23AF006F-341A-4BA9-8C2E-7C454C09244B}" srcOrd="0" destOrd="0" presId="urn:microsoft.com/office/officeart/2005/8/layout/process2"/>
    <dgm:cxn modelId="{2E78FF38-1AD3-4103-BE50-C38958545797}" type="presParOf" srcId="{DC848B94-5817-4579-B4A9-9164AAB84DE7}" destId="{F57050F3-A9E0-44EF-9648-EA09B8FD8138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693F50-0CB0-43CF-949F-EE6530FE3A7E}" type="doc">
      <dgm:prSet loTypeId="urn:microsoft.com/office/officeart/2005/8/layout/process2" loCatId="process" qsTypeId="urn:microsoft.com/office/officeart/2005/8/quickstyle/simple5" qsCatId="simple" csTypeId="urn:microsoft.com/office/officeart/2005/8/colors/accent1_2#10" csCatId="accent1" phldr="1"/>
      <dgm:spPr/>
    </dgm:pt>
    <dgm:pt modelId="{A7AE1D5D-016E-4998-B9D1-98690693A271}">
      <dgm:prSet phldrT="[Текст]" custT="1"/>
      <dgm:spPr>
        <a:solidFill>
          <a:srgbClr val="F4B183"/>
        </a:solidFill>
      </dgm:spPr>
      <dgm:t>
        <a:bodyPr/>
        <a:lstStyle/>
        <a:p>
          <a:r>
            <a:rPr lang="ru-RU" sz="2400" dirty="0" smtClean="0">
              <a:latin typeface="Century Gothic" panose="020B0502020202020204" pitchFamily="34" charset="0"/>
            </a:rPr>
            <a:t>Расходы больше доходов</a:t>
          </a:r>
          <a:endParaRPr lang="ru-RU" sz="2400" dirty="0">
            <a:latin typeface="Century Gothic" panose="020B0502020202020204" pitchFamily="34" charset="0"/>
          </a:endParaRPr>
        </a:p>
      </dgm:t>
    </dgm:pt>
    <dgm:pt modelId="{8D0458BA-C259-4FC4-88B2-AC92B8B4185B}" type="parTrans" cxnId="{5DC809E6-428F-4E3E-8D9A-2208F9FCF8EB}">
      <dgm:prSet/>
      <dgm:spPr/>
      <dgm:t>
        <a:bodyPr/>
        <a:lstStyle/>
        <a:p>
          <a:endParaRPr lang="ru-RU"/>
        </a:p>
      </dgm:t>
    </dgm:pt>
    <dgm:pt modelId="{C29A063C-E9BC-4F7A-B30B-238E45EE2763}" type="sibTrans" cxnId="{5DC809E6-428F-4E3E-8D9A-2208F9FCF8EB}">
      <dgm:prSet/>
      <dgm:spPr>
        <a:solidFill>
          <a:srgbClr val="F4B183"/>
        </a:solidFill>
      </dgm:spPr>
      <dgm:t>
        <a:bodyPr/>
        <a:lstStyle/>
        <a:p>
          <a:endParaRPr lang="ru-RU"/>
        </a:p>
      </dgm:t>
    </dgm:pt>
    <dgm:pt modelId="{83375C18-4340-4523-B79A-35EB94814DA9}">
      <dgm:prSet phldrT="[Текст]" custT="1"/>
      <dgm:spPr>
        <a:solidFill>
          <a:srgbClr val="F4B183"/>
        </a:solidFill>
      </dgm:spPr>
      <dgm:t>
        <a:bodyPr/>
        <a:lstStyle/>
        <a:p>
          <a:r>
            <a:rPr lang="ru-RU" sz="2400" dirty="0" smtClean="0">
              <a:latin typeface="Century Gothic" panose="020B0502020202020204" pitchFamily="34" charset="0"/>
            </a:rPr>
            <a:t>Дефицит</a:t>
          </a:r>
          <a:endParaRPr lang="ru-RU" sz="2400" dirty="0">
            <a:latin typeface="Century Gothic" panose="020B0502020202020204" pitchFamily="34" charset="0"/>
          </a:endParaRPr>
        </a:p>
      </dgm:t>
    </dgm:pt>
    <dgm:pt modelId="{8E7380FF-6537-48BA-90D0-88A6660B4FF6}" type="parTrans" cxnId="{707B64F0-2E9B-4445-8306-0137C25DBBF8}">
      <dgm:prSet/>
      <dgm:spPr/>
      <dgm:t>
        <a:bodyPr/>
        <a:lstStyle/>
        <a:p>
          <a:endParaRPr lang="ru-RU"/>
        </a:p>
      </dgm:t>
    </dgm:pt>
    <dgm:pt modelId="{BE5C1B20-6A0B-4866-99AE-EB4785CDE884}" type="sibTrans" cxnId="{707B64F0-2E9B-4445-8306-0137C25DBBF8}">
      <dgm:prSet/>
      <dgm:spPr/>
      <dgm:t>
        <a:bodyPr/>
        <a:lstStyle/>
        <a:p>
          <a:endParaRPr lang="ru-RU"/>
        </a:p>
      </dgm:t>
    </dgm:pt>
    <dgm:pt modelId="{DC848B94-5817-4579-B4A9-9164AAB84DE7}" type="pres">
      <dgm:prSet presAssocID="{4B693F50-0CB0-43CF-949F-EE6530FE3A7E}" presName="linearFlow" presStyleCnt="0">
        <dgm:presLayoutVars>
          <dgm:resizeHandles val="exact"/>
        </dgm:presLayoutVars>
      </dgm:prSet>
      <dgm:spPr/>
    </dgm:pt>
    <dgm:pt modelId="{CF6E4BBC-6155-4931-AAFA-D9A2F6678736}" type="pres">
      <dgm:prSet presAssocID="{A7AE1D5D-016E-4998-B9D1-98690693A271}" presName="node" presStyleLbl="node1" presStyleIdx="0" presStyleCnt="2" custLinFactNeighborY="-1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E1AAF-FA9D-47C7-BBB6-460D79567356}" type="pres">
      <dgm:prSet presAssocID="{C29A063C-E9BC-4F7A-B30B-238E45EE2763}" presName="sibTrans" presStyleLbl="sibTrans2D1" presStyleIdx="0" presStyleCnt="1"/>
      <dgm:spPr/>
      <dgm:t>
        <a:bodyPr/>
        <a:lstStyle/>
        <a:p>
          <a:endParaRPr lang="ru-RU"/>
        </a:p>
      </dgm:t>
    </dgm:pt>
    <dgm:pt modelId="{23AF006F-341A-4BA9-8C2E-7C454C09244B}" type="pres">
      <dgm:prSet presAssocID="{C29A063C-E9BC-4F7A-B30B-238E45EE2763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F57050F3-A9E0-44EF-9648-EA09B8FD8138}" type="pres">
      <dgm:prSet presAssocID="{83375C18-4340-4523-B79A-35EB94814DA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3DA428-E7D2-44EF-8FDF-6E5B5F98FC16}" type="presOf" srcId="{A7AE1D5D-016E-4998-B9D1-98690693A271}" destId="{CF6E4BBC-6155-4931-AAFA-D9A2F6678736}" srcOrd="0" destOrd="0" presId="urn:microsoft.com/office/officeart/2005/8/layout/process2"/>
    <dgm:cxn modelId="{7DFEF9E3-73FA-4B87-A634-63C1A0F689A2}" type="presOf" srcId="{4B693F50-0CB0-43CF-949F-EE6530FE3A7E}" destId="{DC848B94-5817-4579-B4A9-9164AAB84DE7}" srcOrd="0" destOrd="0" presId="urn:microsoft.com/office/officeart/2005/8/layout/process2"/>
    <dgm:cxn modelId="{5DC809E6-428F-4E3E-8D9A-2208F9FCF8EB}" srcId="{4B693F50-0CB0-43CF-949F-EE6530FE3A7E}" destId="{A7AE1D5D-016E-4998-B9D1-98690693A271}" srcOrd="0" destOrd="0" parTransId="{8D0458BA-C259-4FC4-88B2-AC92B8B4185B}" sibTransId="{C29A063C-E9BC-4F7A-B30B-238E45EE2763}"/>
    <dgm:cxn modelId="{57A85247-3A11-4653-A4A7-7761076B705E}" type="presOf" srcId="{83375C18-4340-4523-B79A-35EB94814DA9}" destId="{F57050F3-A9E0-44EF-9648-EA09B8FD8138}" srcOrd="0" destOrd="0" presId="urn:microsoft.com/office/officeart/2005/8/layout/process2"/>
    <dgm:cxn modelId="{707B64F0-2E9B-4445-8306-0137C25DBBF8}" srcId="{4B693F50-0CB0-43CF-949F-EE6530FE3A7E}" destId="{83375C18-4340-4523-B79A-35EB94814DA9}" srcOrd="1" destOrd="0" parTransId="{8E7380FF-6537-48BA-90D0-88A6660B4FF6}" sibTransId="{BE5C1B20-6A0B-4866-99AE-EB4785CDE884}"/>
    <dgm:cxn modelId="{C2E6D176-C84F-45B7-92F0-2A4C21A7BF41}" type="presOf" srcId="{C29A063C-E9BC-4F7A-B30B-238E45EE2763}" destId="{468E1AAF-FA9D-47C7-BBB6-460D79567356}" srcOrd="0" destOrd="0" presId="urn:microsoft.com/office/officeart/2005/8/layout/process2"/>
    <dgm:cxn modelId="{F765C8FF-566A-402E-B72C-ACE2FEF5CB05}" type="presOf" srcId="{C29A063C-E9BC-4F7A-B30B-238E45EE2763}" destId="{23AF006F-341A-4BA9-8C2E-7C454C09244B}" srcOrd="1" destOrd="0" presId="urn:microsoft.com/office/officeart/2005/8/layout/process2"/>
    <dgm:cxn modelId="{213EEBA9-958C-495B-9B2A-CCF6791DE256}" type="presParOf" srcId="{DC848B94-5817-4579-B4A9-9164AAB84DE7}" destId="{CF6E4BBC-6155-4931-AAFA-D9A2F6678736}" srcOrd="0" destOrd="0" presId="urn:microsoft.com/office/officeart/2005/8/layout/process2"/>
    <dgm:cxn modelId="{7CB3208E-290D-40FB-A2C8-8FDC0D79ACA7}" type="presParOf" srcId="{DC848B94-5817-4579-B4A9-9164AAB84DE7}" destId="{468E1AAF-FA9D-47C7-BBB6-460D79567356}" srcOrd="1" destOrd="0" presId="urn:microsoft.com/office/officeart/2005/8/layout/process2"/>
    <dgm:cxn modelId="{02320E8F-3B68-44B5-A833-A4089E6341E7}" type="presParOf" srcId="{468E1AAF-FA9D-47C7-BBB6-460D79567356}" destId="{23AF006F-341A-4BA9-8C2E-7C454C09244B}" srcOrd="0" destOrd="0" presId="urn:microsoft.com/office/officeart/2005/8/layout/process2"/>
    <dgm:cxn modelId="{D2133915-8D3B-4157-ACF5-09F091D11FF2}" type="presParOf" srcId="{DC848B94-5817-4579-B4A9-9164AAB84DE7}" destId="{F57050F3-A9E0-44EF-9648-EA09B8FD8138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B9A66-19E6-49A0-BA2B-10CB613A52D3}">
      <dsp:nvSpPr>
        <dsp:cNvPr id="0" name=""/>
        <dsp:cNvSpPr/>
      </dsp:nvSpPr>
      <dsp:spPr>
        <a:xfrm>
          <a:off x="-4628592" y="-709416"/>
          <a:ext cx="5511954" cy="5511954"/>
        </a:xfrm>
        <a:prstGeom prst="blockArc">
          <a:avLst>
            <a:gd name="adj1" fmla="val 18900000"/>
            <a:gd name="adj2" fmla="val 2700000"/>
            <a:gd name="adj3" fmla="val 39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0436C5-63C4-4775-994F-10A4FEAA8867}">
      <dsp:nvSpPr>
        <dsp:cNvPr id="0" name=""/>
        <dsp:cNvSpPr/>
      </dsp:nvSpPr>
      <dsp:spPr>
        <a:xfrm>
          <a:off x="232274" y="80828"/>
          <a:ext cx="8046649" cy="371982"/>
        </a:xfrm>
        <a:prstGeom prst="rect">
          <a:avLst/>
        </a:prstGeom>
        <a:solidFill>
          <a:srgbClr val="95CF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26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entury Gothic" panose="020B0502020202020204" pitchFamily="34" charset="0"/>
            </a:rPr>
            <a:t>Налог  на доходы физических лиц</a:t>
          </a:r>
          <a:endParaRPr lang="ru-RU" sz="2400" kern="1200" dirty="0">
            <a:latin typeface="Century Gothic" panose="020B0502020202020204" pitchFamily="34" charset="0"/>
          </a:endParaRPr>
        </a:p>
      </dsp:txBody>
      <dsp:txXfrm>
        <a:off x="232274" y="80828"/>
        <a:ext cx="8046649" cy="371982"/>
      </dsp:txXfrm>
    </dsp:sp>
    <dsp:sp modelId="{2519B6F3-58D7-49AE-BFD9-392EFA1361FC}">
      <dsp:nvSpPr>
        <dsp:cNvPr id="0" name=""/>
        <dsp:cNvSpPr/>
      </dsp:nvSpPr>
      <dsp:spPr>
        <a:xfrm>
          <a:off x="7227" y="34332"/>
          <a:ext cx="464978" cy="4649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5CFC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6A0953-98A2-40BD-A23A-E170F455F1E5}">
      <dsp:nvSpPr>
        <dsp:cNvPr id="0" name=""/>
        <dsp:cNvSpPr/>
      </dsp:nvSpPr>
      <dsp:spPr>
        <a:xfrm>
          <a:off x="551447" y="556438"/>
          <a:ext cx="7709785" cy="371982"/>
        </a:xfrm>
        <a:prstGeom prst="rect">
          <a:avLst/>
        </a:prstGeom>
        <a:solidFill>
          <a:srgbClr val="95CF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26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entury Gothic" panose="020B0502020202020204" pitchFamily="34" charset="0"/>
            </a:rPr>
            <a:t>Доходы от уплаты акцизов на нефтепродукты</a:t>
          </a:r>
          <a:endParaRPr lang="ru-RU" sz="2400" kern="1200" dirty="0">
            <a:latin typeface="Century Gothic" panose="020B0502020202020204" pitchFamily="34" charset="0"/>
          </a:endParaRPr>
        </a:p>
      </dsp:txBody>
      <dsp:txXfrm>
        <a:off x="551447" y="556438"/>
        <a:ext cx="7709785" cy="371982"/>
      </dsp:txXfrm>
    </dsp:sp>
    <dsp:sp modelId="{569F3136-F645-4D33-9875-AE6A701C93C0}">
      <dsp:nvSpPr>
        <dsp:cNvPr id="0" name=""/>
        <dsp:cNvSpPr/>
      </dsp:nvSpPr>
      <dsp:spPr>
        <a:xfrm>
          <a:off x="329058" y="509942"/>
          <a:ext cx="464978" cy="4649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5CFC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5AF3C-C90F-4767-9B5A-4C0A21710619}">
      <dsp:nvSpPr>
        <dsp:cNvPr id="0" name=""/>
        <dsp:cNvSpPr/>
      </dsp:nvSpPr>
      <dsp:spPr>
        <a:xfrm>
          <a:off x="794882" y="1000959"/>
          <a:ext cx="7458738" cy="747123"/>
        </a:xfrm>
        <a:prstGeom prst="rect">
          <a:avLst/>
        </a:prstGeom>
        <a:solidFill>
          <a:srgbClr val="95CF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26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entury Gothic" panose="020B0502020202020204" pitchFamily="34" charset="0"/>
            </a:rPr>
            <a:t>Налог, взимаемый в связи с применением патентной системы налогообложения</a:t>
          </a:r>
          <a:endParaRPr lang="ru-RU" sz="2400" kern="1200" dirty="0">
            <a:latin typeface="Century Gothic" panose="020B0502020202020204" pitchFamily="34" charset="0"/>
          </a:endParaRPr>
        </a:p>
      </dsp:txBody>
      <dsp:txXfrm>
        <a:off x="794882" y="1000959"/>
        <a:ext cx="7458738" cy="747123"/>
      </dsp:txXfrm>
    </dsp:sp>
    <dsp:sp modelId="{24D8B427-2FDF-46DB-833C-CFAAACECF942}">
      <dsp:nvSpPr>
        <dsp:cNvPr id="0" name=""/>
        <dsp:cNvSpPr/>
      </dsp:nvSpPr>
      <dsp:spPr>
        <a:xfrm>
          <a:off x="562336" y="1119777"/>
          <a:ext cx="464978" cy="4649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5CFC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DBDFAF-4AC5-4B47-90EE-10CA0E50447C}">
      <dsp:nvSpPr>
        <dsp:cNvPr id="0" name=""/>
        <dsp:cNvSpPr/>
      </dsp:nvSpPr>
      <dsp:spPr>
        <a:xfrm>
          <a:off x="925066" y="1832246"/>
          <a:ext cx="7329388" cy="696589"/>
        </a:xfrm>
        <a:prstGeom prst="rect">
          <a:avLst/>
        </a:prstGeom>
        <a:solidFill>
          <a:srgbClr val="95CF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26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entury Gothic" panose="020B0502020202020204" pitchFamily="34" charset="0"/>
            </a:rPr>
            <a:t>Налог, взимаемый в связи с применением упрощенной системы налогообложения</a:t>
          </a:r>
          <a:endParaRPr lang="ru-RU" sz="2400" kern="1200" dirty="0">
            <a:latin typeface="Century Gothic" panose="020B0502020202020204" pitchFamily="34" charset="0"/>
          </a:endParaRPr>
        </a:p>
      </dsp:txBody>
      <dsp:txXfrm>
        <a:off x="925066" y="1832246"/>
        <a:ext cx="7329388" cy="696589"/>
      </dsp:txXfrm>
    </dsp:sp>
    <dsp:sp modelId="{4E259CED-65E6-410A-9A7C-20D050AC54B5}">
      <dsp:nvSpPr>
        <dsp:cNvPr id="0" name=""/>
        <dsp:cNvSpPr/>
      </dsp:nvSpPr>
      <dsp:spPr>
        <a:xfrm>
          <a:off x="629986" y="1948045"/>
          <a:ext cx="464978" cy="4649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5CFC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CE5581-26F2-40AB-A8A7-1EA3F83804D6}">
      <dsp:nvSpPr>
        <dsp:cNvPr id="0" name=""/>
        <dsp:cNvSpPr/>
      </dsp:nvSpPr>
      <dsp:spPr>
        <a:xfrm>
          <a:off x="736599" y="2659242"/>
          <a:ext cx="7525185" cy="371982"/>
        </a:xfrm>
        <a:prstGeom prst="rect">
          <a:avLst/>
        </a:prstGeom>
        <a:solidFill>
          <a:srgbClr val="95CF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26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entury Gothic" panose="020B0502020202020204" pitchFamily="34" charset="0"/>
            </a:rPr>
            <a:t>Единый сельскохозяйственный налог</a:t>
          </a:r>
          <a:endParaRPr lang="ru-RU" sz="2400" kern="1200" dirty="0">
            <a:latin typeface="Century Gothic" panose="020B0502020202020204" pitchFamily="34" charset="0"/>
          </a:endParaRPr>
        </a:p>
      </dsp:txBody>
      <dsp:txXfrm>
        <a:off x="736599" y="2659242"/>
        <a:ext cx="7525185" cy="371982"/>
      </dsp:txXfrm>
    </dsp:sp>
    <dsp:sp modelId="{D951D33C-4BCC-4B22-9495-35631B1D0EFB}">
      <dsp:nvSpPr>
        <dsp:cNvPr id="0" name=""/>
        <dsp:cNvSpPr/>
      </dsp:nvSpPr>
      <dsp:spPr>
        <a:xfrm>
          <a:off x="513653" y="2622480"/>
          <a:ext cx="464978" cy="4649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5CFC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B57D88-D6EB-42E9-9307-80292AA33A13}">
      <dsp:nvSpPr>
        <dsp:cNvPr id="0" name=""/>
        <dsp:cNvSpPr/>
      </dsp:nvSpPr>
      <dsp:spPr>
        <a:xfrm>
          <a:off x="547361" y="3156784"/>
          <a:ext cx="7719037" cy="371982"/>
        </a:xfrm>
        <a:prstGeom prst="rect">
          <a:avLst/>
        </a:prstGeom>
        <a:solidFill>
          <a:srgbClr val="95CF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26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entury Gothic" panose="020B0502020202020204" pitchFamily="34" charset="0"/>
            </a:rPr>
            <a:t>Единый налог на вмененный доход</a:t>
          </a:r>
          <a:endParaRPr lang="ru-RU" sz="2400" kern="1200" dirty="0">
            <a:latin typeface="Century Gothic" panose="020B0502020202020204" pitchFamily="34" charset="0"/>
          </a:endParaRPr>
        </a:p>
      </dsp:txBody>
      <dsp:txXfrm>
        <a:off x="547361" y="3156784"/>
        <a:ext cx="7719037" cy="371982"/>
      </dsp:txXfrm>
    </dsp:sp>
    <dsp:sp modelId="{85E5AC6A-286B-4F3A-B6C7-77131CDDA018}">
      <dsp:nvSpPr>
        <dsp:cNvPr id="0" name=""/>
        <dsp:cNvSpPr/>
      </dsp:nvSpPr>
      <dsp:spPr>
        <a:xfrm>
          <a:off x="306502" y="3095648"/>
          <a:ext cx="464978" cy="4649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5CFC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FE11F-B0F9-438A-973C-BA74C22E6E97}">
      <dsp:nvSpPr>
        <dsp:cNvPr id="0" name=""/>
        <dsp:cNvSpPr/>
      </dsp:nvSpPr>
      <dsp:spPr>
        <a:xfrm>
          <a:off x="251264" y="3639569"/>
          <a:ext cx="8009152" cy="371982"/>
        </a:xfrm>
        <a:prstGeom prst="rect">
          <a:avLst/>
        </a:prstGeom>
        <a:solidFill>
          <a:srgbClr val="95CF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26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entury Gothic" panose="020B0502020202020204" pitchFamily="34" charset="0"/>
            </a:rPr>
            <a:t>Государственная пошлина</a:t>
          </a:r>
          <a:endParaRPr lang="ru-RU" sz="2400" kern="1200" dirty="0">
            <a:latin typeface="Century Gothic" panose="020B0502020202020204" pitchFamily="34" charset="0"/>
          </a:endParaRPr>
        </a:p>
      </dsp:txBody>
      <dsp:txXfrm>
        <a:off x="251264" y="3639569"/>
        <a:ext cx="8009152" cy="371982"/>
      </dsp:txXfrm>
    </dsp:sp>
    <dsp:sp modelId="{97F98FA0-FF92-45D7-8F82-375A1785073E}">
      <dsp:nvSpPr>
        <dsp:cNvPr id="0" name=""/>
        <dsp:cNvSpPr/>
      </dsp:nvSpPr>
      <dsp:spPr>
        <a:xfrm>
          <a:off x="0" y="3578777"/>
          <a:ext cx="464978" cy="4649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5CFC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B9A66-19E6-49A0-BA2B-10CB613A52D3}">
      <dsp:nvSpPr>
        <dsp:cNvPr id="0" name=""/>
        <dsp:cNvSpPr/>
      </dsp:nvSpPr>
      <dsp:spPr>
        <a:xfrm>
          <a:off x="-4577773" y="-698981"/>
          <a:ext cx="5430410" cy="5430410"/>
        </a:xfrm>
        <a:prstGeom prst="blockArc">
          <a:avLst>
            <a:gd name="adj1" fmla="val 18900000"/>
            <a:gd name="adj2" fmla="val 2700000"/>
            <a:gd name="adj3" fmla="val 39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0436C5-63C4-4775-994F-10A4FEAA8867}">
      <dsp:nvSpPr>
        <dsp:cNvPr id="0" name=""/>
        <dsp:cNvSpPr/>
      </dsp:nvSpPr>
      <dsp:spPr>
        <a:xfrm>
          <a:off x="240855" y="144015"/>
          <a:ext cx="8472116" cy="424536"/>
        </a:xfrm>
        <a:prstGeom prst="rect">
          <a:avLst/>
        </a:prstGeom>
        <a:solidFill>
          <a:srgbClr val="95CF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97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entury Gothic" panose="020B0502020202020204" pitchFamily="34" charset="0"/>
            </a:rPr>
            <a:t>Арендная плата за земельные участки</a:t>
          </a:r>
          <a:endParaRPr lang="ru-RU" sz="2400" kern="1200" dirty="0">
            <a:latin typeface="Century Gothic" panose="020B0502020202020204" pitchFamily="34" charset="0"/>
          </a:endParaRPr>
        </a:p>
      </dsp:txBody>
      <dsp:txXfrm>
        <a:off x="240855" y="144015"/>
        <a:ext cx="8472116" cy="424536"/>
      </dsp:txXfrm>
    </dsp:sp>
    <dsp:sp modelId="{2519B6F3-58D7-49AE-BFD9-392EFA1361FC}">
      <dsp:nvSpPr>
        <dsp:cNvPr id="0" name=""/>
        <dsp:cNvSpPr/>
      </dsp:nvSpPr>
      <dsp:spPr>
        <a:xfrm>
          <a:off x="0" y="90947"/>
          <a:ext cx="530670" cy="530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5CFC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6A0953-98A2-40BD-A23A-E170F455F1E5}">
      <dsp:nvSpPr>
        <dsp:cNvPr id="0" name=""/>
        <dsp:cNvSpPr/>
      </dsp:nvSpPr>
      <dsp:spPr>
        <a:xfrm>
          <a:off x="542372" y="725651"/>
          <a:ext cx="8167543" cy="424536"/>
        </a:xfrm>
        <a:prstGeom prst="rect">
          <a:avLst/>
        </a:prstGeom>
        <a:solidFill>
          <a:srgbClr val="95CF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97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entury Gothic" panose="020B0502020202020204" pitchFamily="34" charset="0"/>
            </a:rPr>
            <a:t>Платежи за аренду муниципального имущества</a:t>
          </a:r>
          <a:endParaRPr lang="ru-RU" sz="2400" kern="1200" dirty="0">
            <a:latin typeface="Century Gothic" panose="020B0502020202020204" pitchFamily="34" charset="0"/>
          </a:endParaRPr>
        </a:p>
      </dsp:txBody>
      <dsp:txXfrm>
        <a:off x="542372" y="725651"/>
        <a:ext cx="8167543" cy="424536"/>
      </dsp:txXfrm>
    </dsp:sp>
    <dsp:sp modelId="{569F3136-F645-4D33-9875-AE6A701C93C0}">
      <dsp:nvSpPr>
        <dsp:cNvPr id="0" name=""/>
        <dsp:cNvSpPr/>
      </dsp:nvSpPr>
      <dsp:spPr>
        <a:xfrm>
          <a:off x="340698" y="662897"/>
          <a:ext cx="530670" cy="530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5CFC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5AF3C-C90F-4767-9B5A-4C0A21710619}">
      <dsp:nvSpPr>
        <dsp:cNvPr id="0" name=""/>
        <dsp:cNvSpPr/>
      </dsp:nvSpPr>
      <dsp:spPr>
        <a:xfrm>
          <a:off x="777181" y="1243808"/>
          <a:ext cx="7932744" cy="653076"/>
        </a:xfrm>
        <a:prstGeom prst="rect">
          <a:avLst/>
        </a:prstGeom>
        <a:solidFill>
          <a:srgbClr val="95CF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97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entury Gothic" panose="020B0502020202020204" pitchFamily="34" charset="0"/>
            </a:rPr>
            <a:t>Прочие доходы от использования муниципального имущества</a:t>
          </a:r>
          <a:endParaRPr lang="ru-RU" sz="2400" kern="1200" dirty="0">
            <a:latin typeface="Century Gothic" panose="020B0502020202020204" pitchFamily="34" charset="0"/>
          </a:endParaRPr>
        </a:p>
      </dsp:txBody>
      <dsp:txXfrm>
        <a:off x="777181" y="1243808"/>
        <a:ext cx="7932744" cy="653076"/>
      </dsp:txXfrm>
    </dsp:sp>
    <dsp:sp modelId="{24D8B427-2FDF-46DB-833C-CFAAACECF942}">
      <dsp:nvSpPr>
        <dsp:cNvPr id="0" name=""/>
        <dsp:cNvSpPr/>
      </dsp:nvSpPr>
      <dsp:spPr>
        <a:xfrm>
          <a:off x="553084" y="1305007"/>
          <a:ext cx="530670" cy="530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5CFC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B26BC5-5508-488A-8381-E1DC607E6AF8}">
      <dsp:nvSpPr>
        <dsp:cNvPr id="0" name=""/>
        <dsp:cNvSpPr/>
      </dsp:nvSpPr>
      <dsp:spPr>
        <a:xfrm>
          <a:off x="799389" y="2016226"/>
          <a:ext cx="7910537" cy="635178"/>
        </a:xfrm>
        <a:prstGeom prst="rect">
          <a:avLst/>
        </a:prstGeom>
        <a:solidFill>
          <a:srgbClr val="95CF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97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entury Gothic" panose="020B0502020202020204" pitchFamily="34" charset="0"/>
            </a:rPr>
            <a:t>Платежи за пользование природными ресурсами</a:t>
          </a:r>
          <a:endParaRPr lang="ru-RU" sz="2400" kern="1200" dirty="0">
            <a:latin typeface="Century Gothic" panose="020B0502020202020204" pitchFamily="34" charset="0"/>
          </a:endParaRPr>
        </a:p>
      </dsp:txBody>
      <dsp:txXfrm>
        <a:off x="799389" y="2016226"/>
        <a:ext cx="7910537" cy="635178"/>
      </dsp:txXfrm>
    </dsp:sp>
    <dsp:sp modelId="{D951D33C-4BCC-4B22-9495-35631B1D0EFB}">
      <dsp:nvSpPr>
        <dsp:cNvPr id="0" name=""/>
        <dsp:cNvSpPr/>
      </dsp:nvSpPr>
      <dsp:spPr>
        <a:xfrm>
          <a:off x="525994" y="2068481"/>
          <a:ext cx="529279" cy="530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5CFC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A2C040-ABA9-4BB7-8AE6-E64CE607E96B}">
      <dsp:nvSpPr>
        <dsp:cNvPr id="0" name=""/>
        <dsp:cNvSpPr/>
      </dsp:nvSpPr>
      <dsp:spPr>
        <a:xfrm>
          <a:off x="559727" y="2737065"/>
          <a:ext cx="8155325" cy="597627"/>
        </a:xfrm>
        <a:prstGeom prst="rect">
          <a:avLst/>
        </a:prstGeom>
        <a:solidFill>
          <a:srgbClr val="95CF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97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entury Gothic" panose="020B0502020202020204" pitchFamily="34" charset="0"/>
            </a:rPr>
            <a:t>Доходы от продажи материальных и нематериальных активов</a:t>
          </a:r>
          <a:endParaRPr lang="ru-RU" sz="2400" kern="1200" dirty="0">
            <a:latin typeface="Century Gothic" panose="020B0502020202020204" pitchFamily="34" charset="0"/>
          </a:endParaRPr>
        </a:p>
      </dsp:txBody>
      <dsp:txXfrm>
        <a:off x="559727" y="2737065"/>
        <a:ext cx="8155325" cy="597627"/>
      </dsp:txXfrm>
    </dsp:sp>
    <dsp:sp modelId="{85E5AC6A-286B-4F3A-B6C7-77131CDDA018}">
      <dsp:nvSpPr>
        <dsp:cNvPr id="0" name=""/>
        <dsp:cNvSpPr/>
      </dsp:nvSpPr>
      <dsp:spPr>
        <a:xfrm>
          <a:off x="331247" y="2770546"/>
          <a:ext cx="530670" cy="530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5CFC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60772B-2345-4B29-9C43-BA5185041007}">
      <dsp:nvSpPr>
        <dsp:cNvPr id="0" name=""/>
        <dsp:cNvSpPr/>
      </dsp:nvSpPr>
      <dsp:spPr>
        <a:xfrm>
          <a:off x="284998" y="3456386"/>
          <a:ext cx="8440212" cy="424536"/>
        </a:xfrm>
        <a:prstGeom prst="rect">
          <a:avLst/>
        </a:prstGeom>
        <a:solidFill>
          <a:srgbClr val="95CF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97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entury Gothic" panose="020B0502020202020204" pitchFamily="34" charset="0"/>
            </a:rPr>
            <a:t>Штрафные санкции</a:t>
          </a:r>
          <a:endParaRPr lang="ru-RU" sz="2400" kern="1200" dirty="0">
            <a:latin typeface="Century Gothic" panose="020B0502020202020204" pitchFamily="34" charset="0"/>
          </a:endParaRPr>
        </a:p>
      </dsp:txBody>
      <dsp:txXfrm>
        <a:off x="284998" y="3456386"/>
        <a:ext cx="8440212" cy="424536"/>
      </dsp:txXfrm>
    </dsp:sp>
    <dsp:sp modelId="{97F98FA0-FF92-45D7-8F82-375A1785073E}">
      <dsp:nvSpPr>
        <dsp:cNvPr id="0" name=""/>
        <dsp:cNvSpPr/>
      </dsp:nvSpPr>
      <dsp:spPr>
        <a:xfrm>
          <a:off x="19619" y="3403316"/>
          <a:ext cx="530670" cy="530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5CFC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B9A66-19E6-49A0-BA2B-10CB613A52D3}">
      <dsp:nvSpPr>
        <dsp:cNvPr id="0" name=""/>
        <dsp:cNvSpPr/>
      </dsp:nvSpPr>
      <dsp:spPr>
        <a:xfrm>
          <a:off x="-2929267" y="-1296149"/>
          <a:ext cx="3494835" cy="5184587"/>
        </a:xfrm>
        <a:prstGeom prst="blockArc">
          <a:avLst>
            <a:gd name="adj1" fmla="val 18900000"/>
            <a:gd name="adj2" fmla="val 2700000"/>
            <a:gd name="adj3" fmla="val 61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0436C5-63C4-4775-994F-10A4FEAA8867}">
      <dsp:nvSpPr>
        <dsp:cNvPr id="0" name=""/>
        <dsp:cNvSpPr/>
      </dsp:nvSpPr>
      <dsp:spPr>
        <a:xfrm>
          <a:off x="395583" y="70370"/>
          <a:ext cx="8517271" cy="518457"/>
        </a:xfrm>
        <a:prstGeom prst="rect">
          <a:avLst/>
        </a:prstGeom>
        <a:solidFill>
          <a:srgbClr val="95CF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52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entury Gothic" panose="020B0502020202020204" pitchFamily="34" charset="0"/>
            </a:rPr>
            <a:t>Дотации</a:t>
          </a:r>
          <a:endParaRPr lang="ru-RU" sz="2400" kern="1200" dirty="0">
            <a:latin typeface="Century Gothic" panose="020B0502020202020204" pitchFamily="34" charset="0"/>
          </a:endParaRPr>
        </a:p>
      </dsp:txBody>
      <dsp:txXfrm>
        <a:off x="395583" y="70370"/>
        <a:ext cx="8517271" cy="518457"/>
      </dsp:txXfrm>
    </dsp:sp>
    <dsp:sp modelId="{2519B6F3-58D7-49AE-BFD9-392EFA1361FC}">
      <dsp:nvSpPr>
        <dsp:cNvPr id="0" name=""/>
        <dsp:cNvSpPr/>
      </dsp:nvSpPr>
      <dsp:spPr>
        <a:xfrm>
          <a:off x="106978" y="0"/>
          <a:ext cx="648072" cy="6480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5CFC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222D15-B29D-4B57-8798-E1ED1734ABCC}">
      <dsp:nvSpPr>
        <dsp:cNvPr id="0" name=""/>
        <dsp:cNvSpPr/>
      </dsp:nvSpPr>
      <dsp:spPr>
        <a:xfrm>
          <a:off x="584042" y="700031"/>
          <a:ext cx="8328812" cy="518457"/>
        </a:xfrm>
        <a:prstGeom prst="rect">
          <a:avLst/>
        </a:prstGeom>
        <a:solidFill>
          <a:srgbClr val="95CF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52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entury Gothic" panose="020B0502020202020204" pitchFamily="34" charset="0"/>
            </a:rPr>
            <a:t>Субсидии</a:t>
          </a:r>
          <a:endParaRPr lang="ru-RU" sz="2400" kern="1200" dirty="0">
            <a:latin typeface="Century Gothic" panose="020B0502020202020204" pitchFamily="34" charset="0"/>
          </a:endParaRPr>
        </a:p>
      </dsp:txBody>
      <dsp:txXfrm>
        <a:off x="584042" y="700031"/>
        <a:ext cx="8328812" cy="518457"/>
      </dsp:txXfrm>
    </dsp:sp>
    <dsp:sp modelId="{9B29B638-2380-41E3-949C-B6FF3995D914}">
      <dsp:nvSpPr>
        <dsp:cNvPr id="0" name=""/>
        <dsp:cNvSpPr/>
      </dsp:nvSpPr>
      <dsp:spPr>
        <a:xfrm>
          <a:off x="228064" y="648856"/>
          <a:ext cx="648072" cy="6480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5CFC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5AF3C-C90F-4767-9B5A-4C0A21710619}">
      <dsp:nvSpPr>
        <dsp:cNvPr id="0" name=""/>
        <dsp:cNvSpPr/>
      </dsp:nvSpPr>
      <dsp:spPr>
        <a:xfrm>
          <a:off x="598717" y="1333667"/>
          <a:ext cx="8303488" cy="574601"/>
        </a:xfrm>
        <a:prstGeom prst="rect">
          <a:avLst/>
        </a:prstGeom>
        <a:solidFill>
          <a:srgbClr val="95CF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52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entury Gothic" panose="020B0502020202020204" pitchFamily="34" charset="0"/>
            </a:rPr>
            <a:t>Субвенции</a:t>
          </a:r>
          <a:endParaRPr lang="ru-RU" sz="2400" kern="1200" dirty="0">
            <a:latin typeface="Century Gothic" panose="020B0502020202020204" pitchFamily="34" charset="0"/>
          </a:endParaRPr>
        </a:p>
      </dsp:txBody>
      <dsp:txXfrm>
        <a:off x="598717" y="1333667"/>
        <a:ext cx="8303488" cy="574601"/>
      </dsp:txXfrm>
    </dsp:sp>
    <dsp:sp modelId="{24D8B427-2FDF-46DB-833C-CFAAACECF942}">
      <dsp:nvSpPr>
        <dsp:cNvPr id="0" name=""/>
        <dsp:cNvSpPr/>
      </dsp:nvSpPr>
      <dsp:spPr>
        <a:xfrm>
          <a:off x="214486" y="1305845"/>
          <a:ext cx="648072" cy="6480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5CFC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E4BBC-6155-4931-AAFA-D9A2F6678736}">
      <dsp:nvSpPr>
        <dsp:cNvPr id="0" name=""/>
        <dsp:cNvSpPr/>
      </dsp:nvSpPr>
      <dsp:spPr>
        <a:xfrm>
          <a:off x="0" y="544"/>
          <a:ext cx="2448063" cy="1785362"/>
        </a:xfrm>
        <a:prstGeom prst="roundRect">
          <a:avLst>
            <a:gd name="adj" fmla="val 10000"/>
          </a:avLst>
        </a:prstGeom>
        <a:solidFill>
          <a:srgbClr val="F4B18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entury Gothic" panose="020B0502020202020204" pitchFamily="34" charset="0"/>
            </a:rPr>
            <a:t>Доходы больше расходов</a:t>
          </a:r>
          <a:endParaRPr lang="ru-RU" sz="2400" kern="1200" dirty="0">
            <a:latin typeface="Century Gothic" panose="020B0502020202020204" pitchFamily="34" charset="0"/>
          </a:endParaRPr>
        </a:p>
      </dsp:txBody>
      <dsp:txXfrm>
        <a:off x="52291" y="52835"/>
        <a:ext cx="2343481" cy="1680780"/>
      </dsp:txXfrm>
    </dsp:sp>
    <dsp:sp modelId="{468E1AAF-FA9D-47C7-BBB6-460D79567356}">
      <dsp:nvSpPr>
        <dsp:cNvPr id="0" name=""/>
        <dsp:cNvSpPr/>
      </dsp:nvSpPr>
      <dsp:spPr>
        <a:xfrm rot="5400000">
          <a:off x="889276" y="1830541"/>
          <a:ext cx="669510" cy="803413"/>
        </a:xfrm>
        <a:prstGeom prst="rightArrow">
          <a:avLst>
            <a:gd name="adj1" fmla="val 60000"/>
            <a:gd name="adj2" fmla="val 50000"/>
          </a:avLst>
        </a:prstGeom>
        <a:solidFill>
          <a:srgbClr val="F4B18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 rot="-5400000">
        <a:off x="983008" y="1897493"/>
        <a:ext cx="482047" cy="468657"/>
      </dsp:txXfrm>
    </dsp:sp>
    <dsp:sp modelId="{F57050F3-A9E0-44EF-9648-EA09B8FD8138}">
      <dsp:nvSpPr>
        <dsp:cNvPr id="0" name=""/>
        <dsp:cNvSpPr/>
      </dsp:nvSpPr>
      <dsp:spPr>
        <a:xfrm>
          <a:off x="0" y="2678588"/>
          <a:ext cx="2448063" cy="1785362"/>
        </a:xfrm>
        <a:prstGeom prst="roundRect">
          <a:avLst>
            <a:gd name="adj" fmla="val 10000"/>
          </a:avLst>
        </a:prstGeom>
        <a:solidFill>
          <a:srgbClr val="F4B18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entury Gothic" panose="020B0502020202020204" pitchFamily="34" charset="0"/>
            </a:rPr>
            <a:t>Профицит</a:t>
          </a:r>
          <a:endParaRPr lang="ru-RU" sz="2400" kern="1200" dirty="0">
            <a:latin typeface="Century Gothic" panose="020B0502020202020204" pitchFamily="34" charset="0"/>
          </a:endParaRPr>
        </a:p>
      </dsp:txBody>
      <dsp:txXfrm>
        <a:off x="52291" y="2730879"/>
        <a:ext cx="2343481" cy="16807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E4BBC-6155-4931-AAFA-D9A2F6678736}">
      <dsp:nvSpPr>
        <dsp:cNvPr id="0" name=""/>
        <dsp:cNvSpPr/>
      </dsp:nvSpPr>
      <dsp:spPr>
        <a:xfrm>
          <a:off x="0" y="0"/>
          <a:ext cx="2448063" cy="1751060"/>
        </a:xfrm>
        <a:prstGeom prst="roundRect">
          <a:avLst>
            <a:gd name="adj" fmla="val 10000"/>
          </a:avLst>
        </a:prstGeom>
        <a:solidFill>
          <a:srgbClr val="F4B18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entury Gothic" panose="020B0502020202020204" pitchFamily="34" charset="0"/>
            </a:rPr>
            <a:t>Расходы больше доходов</a:t>
          </a:r>
          <a:endParaRPr lang="ru-RU" sz="2400" kern="1200" dirty="0">
            <a:latin typeface="Century Gothic" panose="020B0502020202020204" pitchFamily="34" charset="0"/>
          </a:endParaRPr>
        </a:p>
      </dsp:txBody>
      <dsp:txXfrm>
        <a:off x="51287" y="51287"/>
        <a:ext cx="2345489" cy="1648486"/>
      </dsp:txXfrm>
    </dsp:sp>
    <dsp:sp modelId="{468E1AAF-FA9D-47C7-BBB6-460D79567356}">
      <dsp:nvSpPr>
        <dsp:cNvPr id="0" name=""/>
        <dsp:cNvSpPr/>
      </dsp:nvSpPr>
      <dsp:spPr>
        <a:xfrm rot="5400000">
          <a:off x="895507" y="1795104"/>
          <a:ext cx="657048" cy="787977"/>
        </a:xfrm>
        <a:prstGeom prst="rightArrow">
          <a:avLst>
            <a:gd name="adj1" fmla="val 60000"/>
            <a:gd name="adj2" fmla="val 50000"/>
          </a:avLst>
        </a:prstGeom>
        <a:solidFill>
          <a:srgbClr val="F4B18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 rot="-5400000">
        <a:off x="987638" y="1860568"/>
        <a:ext cx="472787" cy="459934"/>
      </dsp:txXfrm>
    </dsp:sp>
    <dsp:sp modelId="{F57050F3-A9E0-44EF-9648-EA09B8FD8138}">
      <dsp:nvSpPr>
        <dsp:cNvPr id="0" name=""/>
        <dsp:cNvSpPr/>
      </dsp:nvSpPr>
      <dsp:spPr>
        <a:xfrm>
          <a:off x="0" y="2627125"/>
          <a:ext cx="2448063" cy="1751060"/>
        </a:xfrm>
        <a:prstGeom prst="roundRect">
          <a:avLst>
            <a:gd name="adj" fmla="val 10000"/>
          </a:avLst>
        </a:prstGeom>
        <a:solidFill>
          <a:srgbClr val="F4B18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entury Gothic" panose="020B0502020202020204" pitchFamily="34" charset="0"/>
            </a:rPr>
            <a:t>Дефицит</a:t>
          </a:r>
          <a:endParaRPr lang="ru-RU" sz="2400" kern="1200" dirty="0">
            <a:latin typeface="Century Gothic" panose="020B0502020202020204" pitchFamily="34" charset="0"/>
          </a:endParaRPr>
        </a:p>
      </dsp:txBody>
      <dsp:txXfrm>
        <a:off x="51287" y="2678412"/>
        <a:ext cx="2345489" cy="1648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13B0-7352-4A85-A10D-36557A154CA1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0AA0-DDDE-4C09-8C89-189B7E545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021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13B0-7352-4A85-A10D-36557A154CA1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0AA0-DDDE-4C09-8C89-189B7E545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34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13B0-7352-4A85-A10D-36557A154CA1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0AA0-DDDE-4C09-8C89-189B7E545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23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13B0-7352-4A85-A10D-36557A154CA1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0AA0-DDDE-4C09-8C89-189B7E545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039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13B0-7352-4A85-A10D-36557A154CA1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0AA0-DDDE-4C09-8C89-189B7E545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28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13B0-7352-4A85-A10D-36557A154CA1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0AA0-DDDE-4C09-8C89-189B7E545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68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13B0-7352-4A85-A10D-36557A154CA1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0AA0-DDDE-4C09-8C89-189B7E545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03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13B0-7352-4A85-A10D-36557A154CA1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0AA0-DDDE-4C09-8C89-189B7E545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08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13B0-7352-4A85-A10D-36557A154CA1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0AA0-DDDE-4C09-8C89-189B7E545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592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13B0-7352-4A85-A10D-36557A154CA1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0AA0-DDDE-4C09-8C89-189B7E545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424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13B0-7352-4A85-A10D-36557A154CA1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0AA0-DDDE-4C09-8C89-189B7E545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02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313B0-7352-4A85-A10D-36557A154CA1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70AA0-DDDE-4C09-8C89-189B7E545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46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03" y="-12135"/>
            <a:ext cx="9978297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2979470" y="2979472"/>
            <a:ext cx="6882271" cy="923330"/>
          </a:xfrm>
          <a:prstGeom prst="rect">
            <a:avLst/>
          </a:prstGeom>
          <a:solidFill>
            <a:srgbClr val="95CFC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2125710" y="2979473"/>
            <a:ext cx="6882271" cy="923330"/>
          </a:xfrm>
          <a:prstGeom prst="rect">
            <a:avLst/>
          </a:prstGeom>
          <a:solidFill>
            <a:srgbClr val="95CFC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2036887" y="2979473"/>
            <a:ext cx="6882271" cy="923330"/>
          </a:xfrm>
          <a:prstGeom prst="rect">
            <a:avLst/>
          </a:prstGeom>
          <a:solidFill>
            <a:srgbClr val="95CFC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12020" y="5506908"/>
            <a:ext cx="10379980" cy="702756"/>
          </a:xfrm>
          <a:prstGeom prst="rect">
            <a:avLst/>
          </a:prstGeom>
          <a:solidFill>
            <a:srgbClr val="95CFC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lnSpc>
                <a:spcPts val="2500"/>
              </a:lnSpc>
            </a:pPr>
            <a:r>
              <a:rPr lang="ru-RU" sz="17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ОБ ИСПОЛНЕНИИ БЮДЖЕТА ВИНОГРАДОВСКОГО МУНИЦИПАЛЬНОГО ОКРУГА </a:t>
            </a:r>
            <a:endParaRPr lang="en-US" sz="1700" dirty="0" smtClean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  <a:p>
            <a:pPr algn="r">
              <a:lnSpc>
                <a:spcPts val="2500"/>
              </a:lnSpc>
            </a:pPr>
            <a:r>
              <a:rPr lang="ru-RU" sz="17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АРХАНГЕЛЬСКОЙ </a:t>
            </a:r>
            <a:r>
              <a:rPr lang="ru-RU" sz="17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ОБЛАСТИ ЗА 2022 ГОД</a:t>
            </a:r>
            <a:endParaRPr lang="ru-RU" sz="1700" dirty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2322002" y="2714188"/>
            <a:ext cx="6529171" cy="1831271"/>
          </a:xfrm>
          <a:prstGeom prst="rect">
            <a:avLst/>
          </a:prstGeom>
          <a:solidFill>
            <a:srgbClr val="95CFC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</a:t>
            </a:r>
          </a:p>
          <a:p>
            <a:pPr marL="108000" indent="504000" algn="r">
              <a:lnSpc>
                <a:spcPts val="6600"/>
              </a:lnSpc>
            </a:pPr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ГРАЖДАН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07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B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84777" y="331416"/>
            <a:ext cx="7462166" cy="738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84776" y="475044"/>
            <a:ext cx="7317565" cy="451406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endParaRPr lang="ru-RU" altLang="ru-RU" sz="300" b="1" kern="0" dirty="0" smtClean="0">
              <a:solidFill>
                <a:srgbClr val="2A5C5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defRPr/>
            </a:pPr>
            <a:r>
              <a:rPr lang="ru-RU" altLang="ru-RU" sz="1700" b="1" kern="0" dirty="0" smtClean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СТРУКТУРА МЕЖБЮДЖЕТНЫХ ТРАНСФЕРТОВ</a:t>
            </a:r>
          </a:p>
          <a:p>
            <a:pPr>
              <a:lnSpc>
                <a:spcPts val="100"/>
              </a:lnSpc>
              <a:defRPr/>
            </a:pPr>
            <a:endParaRPr lang="ru-RU" altLang="ru-RU" sz="100" b="1" kern="0" dirty="0" smtClean="0">
              <a:solidFill>
                <a:srgbClr val="2A5C5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defRPr/>
            </a:pPr>
            <a:endParaRPr lang="ru-RU" altLang="ru-RU" sz="250" b="1" kern="0" dirty="0" smtClean="0">
              <a:solidFill>
                <a:srgbClr val="2A5C5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3148748" y="3148748"/>
            <a:ext cx="6882271" cy="584775"/>
          </a:xfrm>
          <a:prstGeom prst="rect">
            <a:avLst/>
          </a:prstGeom>
          <a:solidFill>
            <a:srgbClr val="95CFC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996076"/>
              </p:ext>
            </p:extLst>
          </p:nvPr>
        </p:nvGraphicFramePr>
        <p:xfrm>
          <a:off x="1567083" y="2159404"/>
          <a:ext cx="9559721" cy="3659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206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CFC1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23331" y="331416"/>
            <a:ext cx="7123611" cy="7335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84776" y="331417"/>
            <a:ext cx="7105809" cy="733534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1700" b="1" dirty="0" smtClean="0">
                <a:solidFill>
                  <a:srgbClr val="337162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СТРУКТУРА </a:t>
            </a:r>
            <a:r>
              <a:rPr lang="ru-RU" sz="1700" b="1" dirty="0">
                <a:solidFill>
                  <a:srgbClr val="337162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ДОХОДОВ БЮДЖЕТА </a:t>
            </a:r>
            <a:r>
              <a:rPr lang="ru-RU" sz="1700" b="1" dirty="0" smtClean="0">
                <a:solidFill>
                  <a:srgbClr val="337162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ВИНОГРАДОВСКОГО МУНИЦИПАЛЬНОГО ОКРУГА ЗА 2022 </a:t>
            </a:r>
            <a:r>
              <a:rPr lang="ru-RU" sz="1700" b="1" dirty="0" smtClean="0">
                <a:solidFill>
                  <a:srgbClr val="337162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ГОД</a:t>
            </a:r>
            <a:endParaRPr lang="ru-RU" sz="1700" b="1" dirty="0">
              <a:solidFill>
                <a:srgbClr val="337162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3148748" y="3148748"/>
            <a:ext cx="6882271" cy="584775"/>
          </a:xfrm>
          <a:prstGeom prst="rect">
            <a:avLst/>
          </a:prstGeom>
          <a:solidFill>
            <a:srgbClr val="95CFC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rgbClr val="49A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4543013"/>
              </p:ext>
            </p:extLst>
          </p:nvPr>
        </p:nvGraphicFramePr>
        <p:xfrm>
          <a:off x="2067582" y="1287264"/>
          <a:ext cx="842493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869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23331" y="331416"/>
            <a:ext cx="7123611" cy="7335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84776" y="331417"/>
            <a:ext cx="7105809" cy="759182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1700" b="1" dirty="0" smtClean="0">
                <a:solidFill>
                  <a:srgbClr val="B4521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ОСНОВНЫЕ НАПРАВЛЕНИЯ РАСХОДОВАНИЯ </a:t>
            </a:r>
            <a:r>
              <a:rPr lang="ru-RU" sz="1700" b="1" dirty="0">
                <a:solidFill>
                  <a:srgbClr val="B4521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СРЕДСТВ                                                                 БЮДЖЕТА </a:t>
            </a:r>
            <a:r>
              <a:rPr lang="ru-RU" sz="1700" b="1" dirty="0" smtClean="0">
                <a:solidFill>
                  <a:srgbClr val="B4521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ВИНОГРАДОВСКОГО МУНИЦИПАЛЬНОГО ОКРУГА</a:t>
            </a:r>
            <a:endParaRPr lang="ru-RU" sz="1700" b="1" dirty="0">
              <a:solidFill>
                <a:srgbClr val="B4521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3148748" y="3148748"/>
            <a:ext cx="688227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4388029" y="4615289"/>
            <a:ext cx="1907930" cy="1144758"/>
            <a:chOff x="2404" y="99006"/>
            <a:chExt cx="1907930" cy="1144758"/>
          </a:xfrm>
          <a:solidFill>
            <a:srgbClr val="F4B183"/>
          </a:solidFill>
        </p:grpSpPr>
        <p:sp>
          <p:nvSpPr>
            <p:cNvPr id="35" name="Прямоугольник 34"/>
            <p:cNvSpPr/>
            <p:nvPr/>
          </p:nvSpPr>
          <p:spPr>
            <a:xfrm>
              <a:off x="2404" y="99006"/>
              <a:ext cx="1907930" cy="114475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Прямоугольник 35"/>
            <p:cNvSpPr/>
            <p:nvPr/>
          </p:nvSpPr>
          <p:spPr>
            <a:xfrm>
              <a:off x="2404" y="99006"/>
              <a:ext cx="1907930" cy="11447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Century Gothic" panose="020B0502020202020204" pitchFamily="34" charset="0"/>
                </a:rPr>
                <a:t>Содержание органов местного самоуправления</a:t>
              </a:r>
              <a:endParaRPr lang="ru-RU" sz="1600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266845" y="1899141"/>
            <a:ext cx="1907930" cy="1144758"/>
            <a:chOff x="2101128" y="99006"/>
            <a:chExt cx="1907930" cy="1144758"/>
          </a:xfrm>
          <a:solidFill>
            <a:srgbClr val="F4B183"/>
          </a:solidFill>
        </p:grpSpPr>
        <p:sp>
          <p:nvSpPr>
            <p:cNvPr id="33" name="Прямоугольник 32"/>
            <p:cNvSpPr/>
            <p:nvPr/>
          </p:nvSpPr>
          <p:spPr>
            <a:xfrm>
              <a:off x="2101128" y="99006"/>
              <a:ext cx="1907930" cy="114475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Прямоугольник 33"/>
            <p:cNvSpPr/>
            <p:nvPr/>
          </p:nvSpPr>
          <p:spPr>
            <a:xfrm>
              <a:off x="2101128" y="99006"/>
              <a:ext cx="1907930" cy="11447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Century Gothic" panose="020B0502020202020204" pitchFamily="34" charset="0"/>
                </a:rPr>
                <a:t>Национальная оборона</a:t>
              </a:r>
              <a:endParaRPr lang="ru-RU" sz="1600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365569" y="1899141"/>
            <a:ext cx="1907930" cy="1144758"/>
            <a:chOff x="4199852" y="99006"/>
            <a:chExt cx="1907930" cy="1144758"/>
          </a:xfrm>
          <a:solidFill>
            <a:srgbClr val="F4B183"/>
          </a:solidFill>
        </p:grpSpPr>
        <p:sp>
          <p:nvSpPr>
            <p:cNvPr id="31" name="Прямоугольник 30"/>
            <p:cNvSpPr/>
            <p:nvPr/>
          </p:nvSpPr>
          <p:spPr>
            <a:xfrm>
              <a:off x="4199852" y="99006"/>
              <a:ext cx="1907930" cy="114475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Прямоугольник 31"/>
            <p:cNvSpPr/>
            <p:nvPr/>
          </p:nvSpPr>
          <p:spPr>
            <a:xfrm>
              <a:off x="4199852" y="99006"/>
              <a:ext cx="1907930" cy="11447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Century Gothic" panose="020B0502020202020204" pitchFamily="34" charset="0"/>
                </a:rPr>
                <a:t>Национальная безопасность и </a:t>
              </a:r>
              <a:r>
                <a:rPr lang="ru-RU" sz="1600" kern="1200" dirty="0" err="1" smtClean="0">
                  <a:latin typeface="Century Gothic" panose="020B0502020202020204" pitchFamily="34" charset="0"/>
                </a:rPr>
                <a:t>правоохрани</a:t>
              </a:r>
              <a:r>
                <a:rPr lang="ru-RU" sz="1600" kern="1200" dirty="0" smtClean="0">
                  <a:latin typeface="Century Gothic" panose="020B0502020202020204" pitchFamily="34" charset="0"/>
                </a:rPr>
                <a:t>- </a:t>
              </a:r>
              <a:r>
                <a:rPr lang="ru-RU" sz="1600" kern="1200" dirty="0" smtClean="0">
                  <a:latin typeface="Century Gothic" panose="020B0502020202020204" pitchFamily="34" charset="0"/>
                </a:rPr>
                <a:t>тельная деятельность</a:t>
              </a:r>
              <a:endParaRPr lang="ru-RU" sz="1600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8464293" y="1899141"/>
            <a:ext cx="1907930" cy="1144758"/>
            <a:chOff x="6298576" y="99006"/>
            <a:chExt cx="1907930" cy="1144758"/>
          </a:xfrm>
          <a:solidFill>
            <a:srgbClr val="F4B183"/>
          </a:solidFill>
        </p:grpSpPr>
        <p:sp>
          <p:nvSpPr>
            <p:cNvPr id="29" name="Прямоугольник 28"/>
            <p:cNvSpPr/>
            <p:nvPr/>
          </p:nvSpPr>
          <p:spPr>
            <a:xfrm>
              <a:off x="6298576" y="99006"/>
              <a:ext cx="1907930" cy="114475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Прямоугольник 29"/>
            <p:cNvSpPr/>
            <p:nvPr/>
          </p:nvSpPr>
          <p:spPr>
            <a:xfrm>
              <a:off x="6298576" y="99006"/>
              <a:ext cx="1907930" cy="11447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Century Gothic" panose="020B0502020202020204" pitchFamily="34" charset="0"/>
                </a:rPr>
                <a:t>Национальная экономика (транспорт, дороги)</a:t>
              </a:r>
              <a:endParaRPr lang="ru-RU" sz="1600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202285" y="1914383"/>
            <a:ext cx="1907930" cy="1144758"/>
            <a:chOff x="2404" y="1457080"/>
            <a:chExt cx="1907930" cy="1144758"/>
          </a:xfrm>
          <a:solidFill>
            <a:srgbClr val="F4B183"/>
          </a:solidFill>
        </p:grpSpPr>
        <p:sp>
          <p:nvSpPr>
            <p:cNvPr id="27" name="Прямоугольник 26"/>
            <p:cNvSpPr/>
            <p:nvPr/>
          </p:nvSpPr>
          <p:spPr>
            <a:xfrm>
              <a:off x="2404" y="1457080"/>
              <a:ext cx="1907930" cy="114475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Прямоугольник 27"/>
            <p:cNvSpPr/>
            <p:nvPr/>
          </p:nvSpPr>
          <p:spPr>
            <a:xfrm>
              <a:off x="2404" y="1457080"/>
              <a:ext cx="1907930" cy="11447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Century Gothic" panose="020B0502020202020204" pitchFamily="34" charset="0"/>
                </a:rPr>
                <a:t>Жилищно-коммунальное хозяйство</a:t>
              </a:r>
              <a:endParaRPr lang="ru-RU" sz="1600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266845" y="3234692"/>
            <a:ext cx="1907930" cy="1189804"/>
            <a:chOff x="2101128" y="1434557"/>
            <a:chExt cx="1907930" cy="1189804"/>
          </a:xfrm>
          <a:solidFill>
            <a:srgbClr val="F4B183"/>
          </a:solidFill>
        </p:grpSpPr>
        <p:sp>
          <p:nvSpPr>
            <p:cNvPr id="25" name="Прямоугольник 24"/>
            <p:cNvSpPr/>
            <p:nvPr/>
          </p:nvSpPr>
          <p:spPr>
            <a:xfrm>
              <a:off x="2101128" y="1434557"/>
              <a:ext cx="1907930" cy="1189804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Прямоугольник 25"/>
            <p:cNvSpPr/>
            <p:nvPr/>
          </p:nvSpPr>
          <p:spPr>
            <a:xfrm>
              <a:off x="2101128" y="1434557"/>
              <a:ext cx="1907930" cy="11898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Century Gothic" panose="020B0502020202020204" pitchFamily="34" charset="0"/>
                </a:rPr>
                <a:t>Образование</a:t>
              </a:r>
              <a:endParaRPr lang="ru-RU" sz="1600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365569" y="3257215"/>
            <a:ext cx="1907930" cy="1144758"/>
            <a:chOff x="4199852" y="1457080"/>
            <a:chExt cx="1907930" cy="1144758"/>
          </a:xfrm>
          <a:solidFill>
            <a:srgbClr val="F4B183"/>
          </a:solidFill>
        </p:grpSpPr>
        <p:sp>
          <p:nvSpPr>
            <p:cNvPr id="23" name="Прямоугольник 22"/>
            <p:cNvSpPr/>
            <p:nvPr/>
          </p:nvSpPr>
          <p:spPr>
            <a:xfrm>
              <a:off x="4199852" y="1457080"/>
              <a:ext cx="1907930" cy="114475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4199852" y="1457080"/>
              <a:ext cx="1907930" cy="11447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Century Gothic" panose="020B0502020202020204" pitchFamily="34" charset="0"/>
                </a:rPr>
                <a:t>Культура</a:t>
              </a:r>
              <a:endParaRPr lang="ru-RU" sz="1600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464293" y="3257215"/>
            <a:ext cx="1907930" cy="1144758"/>
            <a:chOff x="6298576" y="1457080"/>
            <a:chExt cx="1907930" cy="1144758"/>
          </a:xfrm>
          <a:solidFill>
            <a:srgbClr val="F4B183"/>
          </a:solidFill>
        </p:grpSpPr>
        <p:sp>
          <p:nvSpPr>
            <p:cNvPr id="21" name="Прямоугольник 20"/>
            <p:cNvSpPr/>
            <p:nvPr/>
          </p:nvSpPr>
          <p:spPr>
            <a:xfrm>
              <a:off x="6298576" y="1457080"/>
              <a:ext cx="1907930" cy="114475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6298576" y="1457080"/>
              <a:ext cx="1907930" cy="11447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Century Gothic" panose="020B0502020202020204" pitchFamily="34" charset="0"/>
                </a:rPr>
                <a:t>Социальная политика</a:t>
              </a:r>
              <a:endParaRPr lang="ru-RU" sz="1600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263518" y="3220832"/>
            <a:ext cx="1907930" cy="1144758"/>
            <a:chOff x="2101128" y="2815155"/>
            <a:chExt cx="1907930" cy="1144758"/>
          </a:xfrm>
          <a:solidFill>
            <a:srgbClr val="F4B183"/>
          </a:solidFill>
        </p:grpSpPr>
        <p:sp>
          <p:nvSpPr>
            <p:cNvPr id="19" name="Прямоугольник 18"/>
            <p:cNvSpPr/>
            <p:nvPr/>
          </p:nvSpPr>
          <p:spPr>
            <a:xfrm>
              <a:off x="2101128" y="2815155"/>
              <a:ext cx="1907930" cy="114475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2101128" y="2815155"/>
              <a:ext cx="1907930" cy="11447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Century Gothic" panose="020B0502020202020204" pitchFamily="34" charset="0"/>
                </a:rPr>
                <a:t>Физическая культура и спорт</a:t>
              </a:r>
              <a:endParaRPr lang="ru-RU" sz="1600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365569" y="4615290"/>
            <a:ext cx="1907930" cy="1144758"/>
            <a:chOff x="4199852" y="2815155"/>
            <a:chExt cx="1907930" cy="1144758"/>
          </a:xfrm>
          <a:solidFill>
            <a:srgbClr val="F4B183"/>
          </a:solidFill>
        </p:grpSpPr>
        <p:sp>
          <p:nvSpPr>
            <p:cNvPr id="17" name="Прямоугольник 16"/>
            <p:cNvSpPr/>
            <p:nvPr/>
          </p:nvSpPr>
          <p:spPr>
            <a:xfrm>
              <a:off x="4199852" y="2815155"/>
              <a:ext cx="1907930" cy="114475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4199852" y="2815155"/>
              <a:ext cx="1907930" cy="11447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Century Gothic" panose="020B0502020202020204" pitchFamily="34" charset="0"/>
                </a:rPr>
                <a:t>Межбюджетные трансферты перечисляемые в бюджеты поселений</a:t>
              </a:r>
              <a:endParaRPr lang="ru-RU" sz="1600" kern="12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970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23331" y="331416"/>
            <a:ext cx="7123611" cy="7335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 rot="16200000">
            <a:off x="-3148748" y="3148748"/>
            <a:ext cx="688227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3331" y="331416"/>
            <a:ext cx="7123611" cy="7335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84776" y="331417"/>
            <a:ext cx="7105809" cy="733534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1700" b="1" dirty="0" smtClean="0">
                <a:solidFill>
                  <a:srgbClr val="B4521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СТРУКТУРА РАСХОДОВ </a:t>
            </a:r>
            <a:r>
              <a:rPr lang="ru-RU" sz="1700" b="1" dirty="0">
                <a:solidFill>
                  <a:srgbClr val="B4521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БЮДЖЕТА </a:t>
            </a:r>
            <a:r>
              <a:rPr lang="ru-RU" sz="1700" b="1" dirty="0" smtClean="0">
                <a:solidFill>
                  <a:srgbClr val="B4521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ВИНОГРАДОВСКОГО МУНИЦИПАЛЬНОГО ОКРУГА ЗА 2022 </a:t>
            </a:r>
            <a:r>
              <a:rPr lang="ru-RU" sz="1700" b="1" dirty="0" smtClean="0">
                <a:solidFill>
                  <a:srgbClr val="B4521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ГОД</a:t>
            </a:r>
            <a:endParaRPr lang="ru-RU" sz="1700" b="1" dirty="0">
              <a:solidFill>
                <a:srgbClr val="B4521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9" name="Rectangle 122"/>
          <p:cNvSpPr>
            <a:spLocks noChangeArrowheads="1"/>
          </p:cNvSpPr>
          <p:nvPr/>
        </p:nvSpPr>
        <p:spPr bwMode="auto">
          <a:xfrm>
            <a:off x="6386694" y="4010853"/>
            <a:ext cx="421163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ru-RU" sz="1800" b="1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  <p:graphicFrame>
        <p:nvGraphicFramePr>
          <p:cNvPr id="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9992779"/>
              </p:ext>
            </p:extLst>
          </p:nvPr>
        </p:nvGraphicFramePr>
        <p:xfrm>
          <a:off x="3002144" y="2156653"/>
          <a:ext cx="5976937" cy="388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671775" y="1772805"/>
            <a:ext cx="1655763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Прочее </a:t>
            </a:r>
            <a:r>
              <a:rPr lang="ru-RU" sz="11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29%</a:t>
            </a:r>
            <a:endParaRPr lang="ru-RU" sz="11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4000" y="1833924"/>
            <a:ext cx="195632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Социальная сфера </a:t>
            </a:r>
            <a:r>
              <a:rPr lang="ru-RU" sz="11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71%</a:t>
            </a:r>
            <a:endParaRPr lang="ru-RU" sz="11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6572431" y="2034415"/>
            <a:ext cx="1447800" cy="33655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400606" y="2075690"/>
            <a:ext cx="923925" cy="6318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62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23331" y="331416"/>
            <a:ext cx="7123611" cy="7335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 rot="16200000">
            <a:off x="-3148748" y="3148748"/>
            <a:ext cx="688227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3331" y="331416"/>
            <a:ext cx="7123611" cy="7335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84776" y="331417"/>
            <a:ext cx="7105809" cy="738664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700" b="1" dirty="0" smtClean="0">
                <a:solidFill>
                  <a:srgbClr val="B4521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РЕЗУЛЬТАТ</a:t>
            </a:r>
          </a:p>
          <a:p>
            <a:pPr>
              <a:lnSpc>
                <a:spcPct val="200000"/>
              </a:lnSpc>
            </a:pPr>
            <a:endParaRPr lang="ru-RU" sz="400" b="1" dirty="0">
              <a:solidFill>
                <a:srgbClr val="2A5C5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8867198"/>
              </p:ext>
            </p:extLst>
          </p:nvPr>
        </p:nvGraphicFramePr>
        <p:xfrm>
          <a:off x="3049568" y="1396368"/>
          <a:ext cx="2448063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613096"/>
              </p:ext>
            </p:extLst>
          </p:nvPr>
        </p:nvGraphicFramePr>
        <p:xfrm>
          <a:off x="6938000" y="1468376"/>
          <a:ext cx="2448063" cy="4378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2714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23331" y="331416"/>
            <a:ext cx="7123611" cy="7335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 rot="16200000">
            <a:off x="-3148748" y="3148748"/>
            <a:ext cx="688227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3331" y="331416"/>
            <a:ext cx="7123611" cy="7335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84776" y="331417"/>
            <a:ext cx="7105809" cy="723275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700" b="1" dirty="0" smtClean="0">
                <a:solidFill>
                  <a:srgbClr val="B4521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ПОКАЗАТЕЛИ БЮДЖЕТА </a:t>
            </a:r>
            <a:r>
              <a:rPr lang="ru-RU" sz="1700" b="1" dirty="0" smtClean="0">
                <a:solidFill>
                  <a:srgbClr val="B4521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ЗА 2022 ГОД, ТЫС. РУБ.</a:t>
            </a:r>
            <a:endParaRPr lang="ru-RU" sz="1700" b="1" dirty="0" smtClean="0">
              <a:solidFill>
                <a:srgbClr val="B4521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ru-RU" sz="350" b="1" dirty="0">
              <a:solidFill>
                <a:srgbClr val="2A5C5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  <p:grpSp>
        <p:nvGrpSpPr>
          <p:cNvPr id="6" name="Группа 6"/>
          <p:cNvGrpSpPr>
            <a:grpSpLocks/>
          </p:cNvGrpSpPr>
          <p:nvPr/>
        </p:nvGrpSpPr>
        <p:grpSpPr bwMode="auto">
          <a:xfrm>
            <a:off x="2204856" y="1870756"/>
            <a:ext cx="3016250" cy="1619250"/>
            <a:chOff x="1257331" y="1554945"/>
            <a:chExt cx="3403242" cy="1667187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257331" y="1554945"/>
              <a:ext cx="3403242" cy="1667187"/>
            </a:xfrm>
            <a:prstGeom prst="roundRect">
              <a:avLst>
                <a:gd name="adj" fmla="val 10000"/>
              </a:avLst>
            </a:prstGeom>
            <a:ln>
              <a:solidFill>
                <a:srgbClr val="F4B183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1305692" y="1603980"/>
              <a:ext cx="3306518" cy="1569117"/>
            </a:xfrm>
            <a:prstGeom prst="rect">
              <a:avLst/>
            </a:prstGeom>
            <a:ln>
              <a:solidFill>
                <a:srgbClr val="F4B18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67640" tIns="167640" rIns="167640" bIns="167640" spcCol="1270" anchor="ctr"/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 smtClean="0">
                  <a:solidFill>
                    <a:srgbClr val="B45210"/>
                  </a:solidFill>
                  <a:latin typeface="Century Gothic" panose="020B0502020202020204" pitchFamily="34" charset="0"/>
                </a:rPr>
                <a:t>Доходы</a:t>
              </a:r>
            </a:p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 smtClean="0">
                  <a:solidFill>
                    <a:srgbClr val="B45210"/>
                  </a:solidFill>
                  <a:latin typeface="Century Gothic" panose="020B0502020202020204" pitchFamily="34" charset="0"/>
                </a:rPr>
                <a:t>1 040 189,3</a:t>
              </a:r>
              <a:endParaRPr lang="ru-RU" sz="2400" dirty="0">
                <a:solidFill>
                  <a:srgbClr val="B4521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" name="Группа 7"/>
          <p:cNvGrpSpPr>
            <a:grpSpLocks/>
          </p:cNvGrpSpPr>
          <p:nvPr/>
        </p:nvGrpSpPr>
        <p:grpSpPr bwMode="auto">
          <a:xfrm>
            <a:off x="7154681" y="1875518"/>
            <a:ext cx="2952750" cy="1663700"/>
            <a:chOff x="7325641" y="1547246"/>
            <a:chExt cx="3330492" cy="1713689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7325641" y="1547246"/>
              <a:ext cx="3330492" cy="1713689"/>
            </a:xfrm>
            <a:prstGeom prst="roundRect">
              <a:avLst>
                <a:gd name="adj" fmla="val 10000"/>
              </a:avLst>
            </a:prstGeom>
            <a:ln>
              <a:solidFill>
                <a:srgbClr val="F4B183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кругленный прямоугольник 6"/>
            <p:cNvSpPr/>
            <p:nvPr/>
          </p:nvSpPr>
          <p:spPr>
            <a:xfrm>
              <a:off x="7375777" y="1597938"/>
              <a:ext cx="3230219" cy="1612307"/>
            </a:xfrm>
            <a:prstGeom prst="rect">
              <a:avLst/>
            </a:prstGeom>
            <a:ln>
              <a:solidFill>
                <a:srgbClr val="F4B18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67640" tIns="167640" rIns="167640" bIns="167640" spcCol="1270" anchor="ctr"/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>
                  <a:solidFill>
                    <a:srgbClr val="B45210"/>
                  </a:solidFill>
                  <a:latin typeface="Century Gothic" panose="020B0502020202020204" pitchFamily="34" charset="0"/>
                </a:rPr>
                <a:t>Расходы </a:t>
              </a:r>
            </a:p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 smtClean="0">
                  <a:solidFill>
                    <a:srgbClr val="B45210"/>
                  </a:solidFill>
                  <a:latin typeface="Century Gothic" panose="020B0502020202020204" pitchFamily="34" charset="0"/>
                </a:rPr>
                <a:t>1 045 298,8</a:t>
              </a:r>
              <a:endParaRPr lang="ru-RU" sz="2400" dirty="0">
                <a:solidFill>
                  <a:srgbClr val="B4521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4" name="Группа 8"/>
          <p:cNvGrpSpPr>
            <a:grpSpLocks/>
          </p:cNvGrpSpPr>
          <p:nvPr/>
        </p:nvGrpSpPr>
        <p:grpSpPr bwMode="auto">
          <a:xfrm>
            <a:off x="4621031" y="4004356"/>
            <a:ext cx="3127375" cy="1900237"/>
            <a:chOff x="4321144" y="3865524"/>
            <a:chExt cx="3530060" cy="1956155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4321144" y="3865524"/>
              <a:ext cx="3530060" cy="1956155"/>
            </a:xfrm>
            <a:prstGeom prst="roundRect">
              <a:avLst>
                <a:gd name="adj" fmla="val 10000"/>
              </a:avLst>
            </a:prstGeom>
            <a:ln>
              <a:solidFill>
                <a:srgbClr val="F4B183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кругленный прямоугольник 8"/>
            <p:cNvSpPr/>
            <p:nvPr/>
          </p:nvSpPr>
          <p:spPr>
            <a:xfrm>
              <a:off x="4378485" y="3922721"/>
              <a:ext cx="3415378" cy="1841761"/>
            </a:xfrm>
            <a:prstGeom prst="rect">
              <a:avLst/>
            </a:prstGeom>
            <a:ln>
              <a:solidFill>
                <a:srgbClr val="F4B18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67640" tIns="167640" rIns="167640" bIns="167640" spcCol="1270" anchor="ctr"/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 smtClean="0">
                  <a:solidFill>
                    <a:srgbClr val="B45210"/>
                  </a:solidFill>
                  <a:latin typeface="Century Gothic" panose="020B0502020202020204" pitchFamily="34" charset="0"/>
                </a:rPr>
                <a:t>Дефицит</a:t>
              </a:r>
              <a:endParaRPr lang="ru-RU" sz="2400" dirty="0">
                <a:solidFill>
                  <a:srgbClr val="B45210"/>
                </a:solidFill>
                <a:latin typeface="Century Gothic" panose="020B0502020202020204" pitchFamily="34" charset="0"/>
              </a:endParaRPr>
            </a:p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 smtClean="0">
                  <a:solidFill>
                    <a:srgbClr val="B45210"/>
                  </a:solidFill>
                  <a:latin typeface="Century Gothic" panose="020B0502020202020204" pitchFamily="34" charset="0"/>
                </a:rPr>
                <a:t>5 109,5</a:t>
              </a:r>
              <a:endParaRPr lang="ru-RU" sz="2400" dirty="0">
                <a:solidFill>
                  <a:srgbClr val="B45210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805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FAD">
            <a:alpha val="2470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84777" y="331416"/>
            <a:ext cx="7462166" cy="7335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84776" y="331416"/>
            <a:ext cx="7105809" cy="738664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700" b="1" dirty="0" smtClean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СТРУКТУРА </a:t>
            </a:r>
            <a:r>
              <a:rPr lang="ru-RU" sz="1700" b="1" dirty="0" smtClean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БЮДЖЕТА</a:t>
            </a:r>
            <a:r>
              <a:rPr lang="en-US" sz="1700" b="1" dirty="0" smtClean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 </a:t>
            </a:r>
            <a:r>
              <a:rPr lang="ru-RU" sz="1700" b="1" dirty="0" smtClean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ОКРУГА</a:t>
            </a:r>
            <a:endParaRPr lang="ru-RU" sz="1700" b="1" dirty="0" smtClean="0">
              <a:solidFill>
                <a:srgbClr val="2A5C5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ru-RU" sz="400" b="1" dirty="0" smtClean="0">
              <a:solidFill>
                <a:srgbClr val="2A5C5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3148748" y="3148748"/>
            <a:ext cx="6882271" cy="584775"/>
          </a:xfrm>
          <a:prstGeom prst="rect">
            <a:avLst/>
          </a:prstGeom>
          <a:solidFill>
            <a:srgbClr val="95CFC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98562" y="1237022"/>
            <a:ext cx="3636602" cy="2094808"/>
          </a:xfrm>
          <a:prstGeom prst="roundRect">
            <a:avLst>
              <a:gd name="adj" fmla="val 10000"/>
            </a:avLst>
          </a:prstGeom>
          <a:solidFill>
            <a:srgbClr val="95CFC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Группа 10"/>
          <p:cNvGrpSpPr/>
          <p:nvPr/>
        </p:nvGrpSpPr>
        <p:grpSpPr>
          <a:xfrm>
            <a:off x="2611989" y="1724778"/>
            <a:ext cx="3636602" cy="2094808"/>
            <a:chOff x="567248" y="1694322"/>
            <a:chExt cx="3636602" cy="2094808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567248" y="1694322"/>
              <a:ext cx="3636602" cy="2094808"/>
            </a:xfrm>
            <a:prstGeom prst="roundRect">
              <a:avLst>
                <a:gd name="adj" fmla="val 10000"/>
              </a:avLst>
            </a:prstGeom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5"/>
            <p:cNvSpPr/>
            <p:nvPr/>
          </p:nvSpPr>
          <p:spPr>
            <a:xfrm>
              <a:off x="628603" y="1755677"/>
              <a:ext cx="3513892" cy="1972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solidFill>
                    <a:srgbClr val="2A5C50"/>
                  </a:solidFill>
                  <a:latin typeface="Century Gothic" panose="020B0502020202020204" pitchFamily="34" charset="0"/>
                </a:rPr>
                <a:t>Доходная часть</a:t>
              </a:r>
              <a:endParaRPr lang="ru-RU" sz="2400" kern="1200" dirty="0">
                <a:solidFill>
                  <a:srgbClr val="2A5C5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6347297" y="1232738"/>
            <a:ext cx="3611048" cy="2095542"/>
          </a:xfrm>
          <a:prstGeom prst="roundRect">
            <a:avLst>
              <a:gd name="adj" fmla="val 10000"/>
            </a:avLst>
          </a:prstGeom>
          <a:solidFill>
            <a:srgbClr val="95CFC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3" name="Группа 12"/>
          <p:cNvGrpSpPr/>
          <p:nvPr/>
        </p:nvGrpSpPr>
        <p:grpSpPr>
          <a:xfrm>
            <a:off x="6860724" y="1720494"/>
            <a:ext cx="3611048" cy="2095542"/>
            <a:chOff x="4815983" y="1690038"/>
            <a:chExt cx="3611048" cy="209554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815983" y="1690038"/>
              <a:ext cx="3611048" cy="2095542"/>
            </a:xfrm>
            <a:prstGeom prst="roundRect">
              <a:avLst>
                <a:gd name="adj" fmla="val 10000"/>
              </a:avLst>
            </a:prstGeom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8"/>
            <p:cNvSpPr/>
            <p:nvPr/>
          </p:nvSpPr>
          <p:spPr>
            <a:xfrm>
              <a:off x="4877359" y="1751414"/>
              <a:ext cx="3488296" cy="19727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solidFill>
                    <a:srgbClr val="2A5C50"/>
                  </a:solidFill>
                  <a:latin typeface="Century Gothic" panose="020B0502020202020204" pitchFamily="34" charset="0"/>
                </a:rPr>
                <a:t>Расходная часть</a:t>
              </a:r>
              <a:endParaRPr lang="ru-RU" sz="2400" kern="1200" dirty="0">
                <a:solidFill>
                  <a:srgbClr val="2A5C5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4079762" y="3982978"/>
            <a:ext cx="3636602" cy="2094808"/>
          </a:xfrm>
          <a:prstGeom prst="roundRect">
            <a:avLst>
              <a:gd name="adj" fmla="val 10000"/>
            </a:avLst>
          </a:prstGeom>
          <a:solidFill>
            <a:srgbClr val="95CFC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9" name="Группа 18"/>
          <p:cNvGrpSpPr/>
          <p:nvPr/>
        </p:nvGrpSpPr>
        <p:grpSpPr>
          <a:xfrm>
            <a:off x="4593189" y="4470734"/>
            <a:ext cx="3636602" cy="2094808"/>
            <a:chOff x="567248" y="1694322"/>
            <a:chExt cx="3636602" cy="2094808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567248" y="1694322"/>
              <a:ext cx="3636602" cy="2094808"/>
            </a:xfrm>
            <a:prstGeom prst="roundRect">
              <a:avLst>
                <a:gd name="adj" fmla="val 10000"/>
              </a:avLst>
            </a:prstGeom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кругленный прямоугольник 5"/>
            <p:cNvSpPr/>
            <p:nvPr/>
          </p:nvSpPr>
          <p:spPr>
            <a:xfrm>
              <a:off x="628603" y="1755677"/>
              <a:ext cx="3513892" cy="1972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solidFill>
                    <a:srgbClr val="2A5C50"/>
                  </a:solidFill>
                  <a:latin typeface="Century Gothic" panose="020B0502020202020204" pitchFamily="34" charset="0"/>
                </a:rPr>
                <a:t>Источники финансирования дефицита бюджета</a:t>
              </a:r>
              <a:endParaRPr lang="ru-RU" sz="2400" kern="1200" dirty="0">
                <a:solidFill>
                  <a:srgbClr val="2A5C50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340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FAD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84777" y="331416"/>
            <a:ext cx="7462166" cy="7335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84776" y="331416"/>
            <a:ext cx="7105809" cy="738664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700" b="1" dirty="0" smtClean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ДОХОДЫ </a:t>
            </a:r>
            <a:r>
              <a:rPr lang="ru-RU" sz="1700" b="1" dirty="0" smtClean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БЮДЖЕТА ОКРУГА</a:t>
            </a:r>
            <a:endParaRPr lang="ru-RU" sz="1700" b="1" dirty="0" smtClean="0">
              <a:solidFill>
                <a:srgbClr val="2A5C5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ru-RU" sz="400" b="1" dirty="0" smtClean="0">
              <a:solidFill>
                <a:srgbClr val="2A5C5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3148748" y="3148748"/>
            <a:ext cx="6882271" cy="584775"/>
          </a:xfrm>
          <a:prstGeom prst="rect">
            <a:avLst/>
          </a:prstGeom>
          <a:solidFill>
            <a:srgbClr val="95CFC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93962" y="1231296"/>
            <a:ext cx="3636602" cy="2094808"/>
          </a:xfrm>
          <a:prstGeom prst="roundRect">
            <a:avLst>
              <a:gd name="adj" fmla="val 10000"/>
            </a:avLst>
          </a:prstGeom>
          <a:solidFill>
            <a:srgbClr val="95CFC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Группа 10"/>
          <p:cNvGrpSpPr/>
          <p:nvPr/>
        </p:nvGrpSpPr>
        <p:grpSpPr>
          <a:xfrm>
            <a:off x="2707389" y="1719052"/>
            <a:ext cx="3636602" cy="2094808"/>
            <a:chOff x="567248" y="1694322"/>
            <a:chExt cx="3636602" cy="2094808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567248" y="1694322"/>
              <a:ext cx="3636602" cy="2094808"/>
            </a:xfrm>
            <a:prstGeom prst="roundRect">
              <a:avLst>
                <a:gd name="adj" fmla="val 10000"/>
              </a:avLst>
            </a:prstGeom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кругленный прямоугольник 5"/>
            <p:cNvSpPr/>
            <p:nvPr/>
          </p:nvSpPr>
          <p:spPr>
            <a:xfrm>
              <a:off x="628603" y="1755677"/>
              <a:ext cx="3513892" cy="1972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>
                  <a:solidFill>
                    <a:srgbClr val="2A5C50"/>
                  </a:solidFill>
                  <a:latin typeface="Century Gothic" panose="020B0502020202020204" pitchFamily="34" charset="0"/>
                </a:rPr>
                <a:t>Налоговые поступления</a:t>
              </a:r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6442697" y="1227012"/>
            <a:ext cx="3611048" cy="2095542"/>
          </a:xfrm>
          <a:prstGeom prst="roundRect">
            <a:avLst>
              <a:gd name="adj" fmla="val 10000"/>
            </a:avLst>
          </a:prstGeom>
          <a:solidFill>
            <a:srgbClr val="95CFC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5" name="Группа 14"/>
          <p:cNvGrpSpPr/>
          <p:nvPr/>
        </p:nvGrpSpPr>
        <p:grpSpPr>
          <a:xfrm>
            <a:off x="6956124" y="1714768"/>
            <a:ext cx="3611048" cy="2095542"/>
            <a:chOff x="4815983" y="1690038"/>
            <a:chExt cx="3611048" cy="209554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815983" y="1690038"/>
              <a:ext cx="3611048" cy="2095542"/>
            </a:xfrm>
            <a:prstGeom prst="roundRect">
              <a:avLst>
                <a:gd name="adj" fmla="val 10000"/>
              </a:avLst>
            </a:prstGeom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8"/>
            <p:cNvSpPr/>
            <p:nvPr/>
          </p:nvSpPr>
          <p:spPr>
            <a:xfrm>
              <a:off x="4877359" y="1751414"/>
              <a:ext cx="3488296" cy="19727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ru-RU" sz="2400" dirty="0" smtClean="0">
                  <a:solidFill>
                    <a:srgbClr val="2A5C50"/>
                  </a:solidFill>
                  <a:latin typeface="Century Gothic" panose="020B0502020202020204" pitchFamily="34" charset="0"/>
                </a:rPr>
                <a:t>Неналоговые поступления</a:t>
              </a:r>
              <a:endParaRPr lang="ru-RU" sz="2400" dirty="0">
                <a:solidFill>
                  <a:srgbClr val="2A5C5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4229736" y="3977696"/>
            <a:ext cx="3636602" cy="2094808"/>
          </a:xfrm>
          <a:prstGeom prst="roundRect">
            <a:avLst>
              <a:gd name="adj" fmla="val 10000"/>
            </a:avLst>
          </a:prstGeom>
          <a:solidFill>
            <a:srgbClr val="95CFC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9" name="Группа 18"/>
          <p:cNvGrpSpPr/>
          <p:nvPr/>
        </p:nvGrpSpPr>
        <p:grpSpPr>
          <a:xfrm>
            <a:off x="4743163" y="4465452"/>
            <a:ext cx="3636602" cy="2094808"/>
            <a:chOff x="567248" y="1694322"/>
            <a:chExt cx="3636602" cy="2094808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567248" y="1694322"/>
              <a:ext cx="3636602" cy="2094808"/>
            </a:xfrm>
            <a:prstGeom prst="roundRect">
              <a:avLst>
                <a:gd name="adj" fmla="val 10000"/>
              </a:avLst>
            </a:prstGeom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кругленный прямоугольник 5"/>
            <p:cNvSpPr/>
            <p:nvPr/>
          </p:nvSpPr>
          <p:spPr>
            <a:xfrm>
              <a:off x="628603" y="1755677"/>
              <a:ext cx="3513892" cy="1972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 smtClean="0">
                  <a:solidFill>
                    <a:srgbClr val="2A5C50"/>
                  </a:solidFill>
                  <a:latin typeface="Century Gothic" panose="020B0502020202020204" pitchFamily="34" charset="0"/>
                </a:rPr>
                <a:t>Межбюджетные трансферты</a:t>
              </a:r>
              <a:endParaRPr lang="ru-RU" sz="2400" dirty="0">
                <a:solidFill>
                  <a:srgbClr val="2A5C50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871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FAD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84777" y="331416"/>
            <a:ext cx="7462166" cy="7335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84776" y="331416"/>
            <a:ext cx="7105809" cy="738664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700" b="1" dirty="0" smtClean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НАЛОГОВЫЕ ПОСТУПЛЕНИЯ</a:t>
            </a:r>
          </a:p>
          <a:p>
            <a:pPr>
              <a:lnSpc>
                <a:spcPct val="200000"/>
              </a:lnSpc>
            </a:pPr>
            <a:endParaRPr lang="ru-RU" sz="400" b="1" dirty="0" smtClean="0">
              <a:solidFill>
                <a:srgbClr val="2A5C5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3148748" y="3148748"/>
            <a:ext cx="6882271" cy="584775"/>
          </a:xfrm>
          <a:prstGeom prst="rect">
            <a:avLst/>
          </a:prstGeom>
          <a:solidFill>
            <a:srgbClr val="95CFC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Rectangle 122"/>
          <p:cNvSpPr>
            <a:spLocks noChangeArrowheads="1"/>
          </p:cNvSpPr>
          <p:nvPr/>
        </p:nvSpPr>
        <p:spPr bwMode="auto">
          <a:xfrm>
            <a:off x="6752455" y="4428864"/>
            <a:ext cx="421163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ru-RU" sz="1800" b="1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  <p:graphicFrame>
        <p:nvGraphicFramePr>
          <p:cNvPr id="11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7446069"/>
              </p:ext>
            </p:extLst>
          </p:nvPr>
        </p:nvGraphicFramePr>
        <p:xfrm>
          <a:off x="2071612" y="1764493"/>
          <a:ext cx="8388425" cy="4093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997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FAD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84777" y="331416"/>
            <a:ext cx="7462166" cy="7335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84776" y="331416"/>
            <a:ext cx="7105809" cy="738664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700" b="1" dirty="0" smtClean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НЕНАЛОГОВЫЕ ПОСТУПЛЕНИЯ</a:t>
            </a:r>
          </a:p>
          <a:p>
            <a:pPr>
              <a:lnSpc>
                <a:spcPct val="200000"/>
              </a:lnSpc>
            </a:pPr>
            <a:endParaRPr lang="ru-RU" sz="400" b="1" dirty="0" smtClean="0">
              <a:solidFill>
                <a:srgbClr val="2A5C5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3148748" y="3148748"/>
            <a:ext cx="6882271" cy="584775"/>
          </a:xfrm>
          <a:prstGeom prst="rect">
            <a:avLst/>
          </a:prstGeom>
          <a:solidFill>
            <a:srgbClr val="95CFC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ectangle 122"/>
          <p:cNvSpPr>
            <a:spLocks noChangeArrowheads="1"/>
          </p:cNvSpPr>
          <p:nvPr/>
        </p:nvSpPr>
        <p:spPr bwMode="auto">
          <a:xfrm>
            <a:off x="6647952" y="4308250"/>
            <a:ext cx="421163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ru-RU" sz="1800" b="1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352290"/>
              </p:ext>
            </p:extLst>
          </p:nvPr>
        </p:nvGraphicFramePr>
        <p:xfrm>
          <a:off x="2039117" y="1643879"/>
          <a:ext cx="882047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874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FAD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84777" y="331416"/>
            <a:ext cx="7462166" cy="10002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84776" y="331416"/>
            <a:ext cx="7349549" cy="738664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endParaRPr lang="ru-RU" altLang="ru-RU" sz="300" b="1" kern="0" dirty="0" smtClean="0">
              <a:solidFill>
                <a:srgbClr val="2A5C5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defRPr/>
            </a:pPr>
            <a:r>
              <a:rPr lang="ru-RU" altLang="ru-RU" sz="1700" b="1" kern="0" dirty="0" smtClean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ОСНОВНЫЕ ПОКАЗАТЕЛИ ДОХОДОВ </a:t>
            </a:r>
            <a:r>
              <a:rPr lang="ru-RU" altLang="ru-RU" sz="1700" b="1" kern="0" dirty="0" smtClean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БЮДЖЕТА ВИНОГРАДОВСКОГО МУНИЦИПАЛЬНОГО ОКРУГА ЗА 2022 ГОД</a:t>
            </a:r>
            <a:endParaRPr lang="ru-RU" altLang="ru-RU" sz="1700" b="1" kern="0" dirty="0">
              <a:solidFill>
                <a:srgbClr val="2A5C5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lnSpc>
                <a:spcPct val="200000"/>
              </a:lnSpc>
            </a:pPr>
            <a:endParaRPr lang="ru-RU" sz="250" b="1" dirty="0" smtClean="0">
              <a:solidFill>
                <a:srgbClr val="2A5C5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3148748" y="3148748"/>
            <a:ext cx="6882271" cy="584775"/>
          </a:xfrm>
          <a:prstGeom prst="rect">
            <a:avLst/>
          </a:prstGeom>
          <a:solidFill>
            <a:srgbClr val="95CFC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Rectangle 122"/>
          <p:cNvSpPr>
            <a:spLocks noChangeArrowheads="1"/>
          </p:cNvSpPr>
          <p:nvPr/>
        </p:nvSpPr>
        <p:spPr bwMode="auto">
          <a:xfrm>
            <a:off x="6473780" y="4416164"/>
            <a:ext cx="421163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ru-RU" sz="1800" b="1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  <p:graphicFrame>
        <p:nvGraphicFramePr>
          <p:cNvPr id="17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987658"/>
              </p:ext>
            </p:extLst>
          </p:nvPr>
        </p:nvGraphicFramePr>
        <p:xfrm>
          <a:off x="1241014" y="2294117"/>
          <a:ext cx="9661448" cy="1828880"/>
        </p:xfrm>
        <a:graphic>
          <a:graphicData uri="http://schemas.openxmlformats.org/drawingml/2006/table">
            <a:tbl>
              <a:tblPr/>
              <a:tblGrid>
                <a:gridCol w="5942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9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8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5C50"/>
                          </a:solidFill>
                          <a:effectLst/>
                          <a:latin typeface="Century Gothic" panose="020B0502020202020204" pitchFamily="34" charset="0"/>
                        </a:rPr>
                        <a:t>Налоговые доходы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5C50"/>
                          </a:solidFill>
                          <a:effectLst/>
                          <a:latin typeface="Century Gothic" panose="020B0502020202020204" pitchFamily="34" charset="0"/>
                        </a:rPr>
                        <a:t>120 681,5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A5C5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5C50"/>
                          </a:solidFill>
                          <a:effectLst/>
                          <a:latin typeface="Century Gothic" panose="020B0502020202020204" pitchFamily="34" charset="0"/>
                        </a:rPr>
                        <a:t>Неналоговые доходы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5C50"/>
                          </a:solidFill>
                          <a:effectLst/>
                          <a:latin typeface="Century Gothic" panose="020B0502020202020204" pitchFamily="34" charset="0"/>
                        </a:rPr>
                        <a:t>22 720,3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A5C5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6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5C50"/>
                          </a:solidFill>
                          <a:effectLst/>
                          <a:latin typeface="Century Gothic" panose="020B0502020202020204" pitchFamily="34" charset="0"/>
                        </a:rPr>
                        <a:t>Безвозмездные поступления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5C50"/>
                          </a:solidFill>
                          <a:effectLst/>
                          <a:latin typeface="Century Gothic" panose="020B0502020202020204" pitchFamily="34" charset="0"/>
                        </a:rPr>
                        <a:t>896 787,5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A5C5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2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5C50"/>
                          </a:solidFill>
                          <a:effectLst/>
                          <a:latin typeface="Century Gothic" panose="020B0502020202020204" pitchFamily="34" charset="0"/>
                        </a:rPr>
                        <a:t>Всего доходов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5C50"/>
                          </a:solidFill>
                          <a:effectLst/>
                          <a:latin typeface="Century Gothic" panose="020B0502020202020204" pitchFamily="34" charset="0"/>
                        </a:rPr>
                        <a:t>1 040 189,3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A5C5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485778" y="1764143"/>
            <a:ext cx="1399100" cy="5299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(тыс. руб.)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5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FAD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84777" y="331416"/>
            <a:ext cx="7462166" cy="7335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84776" y="331416"/>
            <a:ext cx="7346441" cy="738664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endParaRPr lang="ru-RU" altLang="ru-RU" sz="300" b="1" kern="0" dirty="0" smtClean="0">
              <a:solidFill>
                <a:srgbClr val="2A5C5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defRPr/>
            </a:pPr>
            <a:r>
              <a:rPr lang="ru-RU" altLang="ru-RU" sz="1700" b="1" kern="0" dirty="0" smtClean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СТРУКТУРА НАЛОГОВЫХ ДОХОДОВ БЮДЖЕТА</a:t>
            </a:r>
            <a:r>
              <a:rPr lang="ru-RU" altLang="ru-RU" sz="1700" b="1" kern="0" dirty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ru-RU" altLang="ru-RU" sz="1700" b="1" kern="0" dirty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altLang="ru-RU" sz="1700" b="1" kern="0" dirty="0" smtClean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ВИНОГРАДОВСКОГО МУНИЦИПАЛЬНОГО ОКРУГА ЗА 2022 </a:t>
            </a:r>
            <a:r>
              <a:rPr lang="ru-RU" altLang="ru-RU" sz="1700" b="1" kern="0" dirty="0" smtClean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ГОД</a:t>
            </a:r>
          </a:p>
          <a:p>
            <a:pPr>
              <a:defRPr/>
            </a:pPr>
            <a:endParaRPr lang="ru-RU" altLang="ru-RU" sz="250" b="1" kern="0" dirty="0">
              <a:solidFill>
                <a:srgbClr val="2A5C5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defRPr/>
            </a:pPr>
            <a:endParaRPr lang="ru-RU" sz="250" b="1" dirty="0" smtClean="0">
              <a:solidFill>
                <a:srgbClr val="2A5C5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3148748" y="3148748"/>
            <a:ext cx="6882271" cy="584775"/>
          </a:xfrm>
          <a:prstGeom prst="rect">
            <a:avLst/>
          </a:prstGeom>
          <a:solidFill>
            <a:srgbClr val="95CFC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135083"/>
              </p:ext>
            </p:extLst>
          </p:nvPr>
        </p:nvGraphicFramePr>
        <p:xfrm>
          <a:off x="940777" y="2122216"/>
          <a:ext cx="10278207" cy="3592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732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FAD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84777" y="331416"/>
            <a:ext cx="7462166" cy="738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84776" y="331416"/>
            <a:ext cx="7317565" cy="713016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endParaRPr lang="ru-RU" altLang="ru-RU" sz="300" b="1" kern="0" dirty="0" smtClean="0">
              <a:solidFill>
                <a:srgbClr val="2A5C5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defRPr/>
            </a:pPr>
            <a:r>
              <a:rPr lang="ru-RU" altLang="ru-RU" sz="1700" b="1" kern="0" dirty="0" smtClean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СТРУКТУРА НЕНАЛОГОВЫХ ДОХОДОВ БЮДЖЕТА</a:t>
            </a:r>
            <a:br>
              <a:rPr lang="ru-RU" altLang="ru-RU" sz="1700" b="1" kern="0" dirty="0" smtClean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altLang="ru-RU" sz="1700" b="1" kern="0" dirty="0" smtClean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</a:t>
            </a:r>
            <a:r>
              <a:rPr lang="ru-RU" altLang="ru-RU" sz="1700" b="1" kern="0" dirty="0" smtClean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ИНОГРАДОВСКОГО МУНИЦИПАЛЬНОГО ОКРУГА ЗА 2022 </a:t>
            </a:r>
            <a:r>
              <a:rPr lang="ru-RU" altLang="ru-RU" sz="1700" b="1" kern="0" dirty="0" smtClean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ГОД</a:t>
            </a:r>
          </a:p>
          <a:p>
            <a:pPr>
              <a:lnSpc>
                <a:spcPts val="100"/>
              </a:lnSpc>
              <a:defRPr/>
            </a:pPr>
            <a:endParaRPr lang="ru-RU" altLang="ru-RU" sz="100" b="1" kern="0" dirty="0" smtClean="0">
              <a:solidFill>
                <a:srgbClr val="2A5C5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defRPr/>
            </a:pPr>
            <a:endParaRPr lang="ru-RU" altLang="ru-RU" sz="250" b="1" kern="0" dirty="0" smtClean="0">
              <a:solidFill>
                <a:srgbClr val="2A5C5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3148748" y="3148748"/>
            <a:ext cx="6882271" cy="584775"/>
          </a:xfrm>
          <a:prstGeom prst="rect">
            <a:avLst/>
          </a:prstGeom>
          <a:solidFill>
            <a:srgbClr val="95CFC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7384"/>
              </p:ext>
            </p:extLst>
          </p:nvPr>
        </p:nvGraphicFramePr>
        <p:xfrm>
          <a:off x="1567083" y="2159403"/>
          <a:ext cx="10113949" cy="4355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946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CFC1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23331" y="331417"/>
            <a:ext cx="7123611" cy="7194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84776" y="331416"/>
            <a:ext cx="7105809" cy="738664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700" b="1" dirty="0" smtClean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МЕЖБЮДЖЕТНЫЕ ТРАНСФЕРТЫ</a:t>
            </a:r>
          </a:p>
          <a:p>
            <a:pPr>
              <a:lnSpc>
                <a:spcPct val="200000"/>
              </a:lnSpc>
            </a:pPr>
            <a:endParaRPr lang="ru-RU" sz="400" b="1" dirty="0">
              <a:solidFill>
                <a:srgbClr val="B4521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3148748" y="3148748"/>
            <a:ext cx="6882271" cy="584775"/>
          </a:xfrm>
          <a:prstGeom prst="rect">
            <a:avLst/>
          </a:prstGeom>
          <a:solidFill>
            <a:srgbClr val="95CFC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 122"/>
          <p:cNvSpPr>
            <a:spLocks noChangeArrowheads="1"/>
          </p:cNvSpPr>
          <p:nvPr/>
        </p:nvSpPr>
        <p:spPr bwMode="auto">
          <a:xfrm>
            <a:off x="6674078" y="4299540"/>
            <a:ext cx="421163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ru-RU" sz="1800" b="1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  <p:graphicFrame>
        <p:nvGraphicFramePr>
          <p:cNvPr id="1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6566282"/>
              </p:ext>
            </p:extLst>
          </p:nvPr>
        </p:nvGraphicFramePr>
        <p:xfrm>
          <a:off x="1855731" y="2345623"/>
          <a:ext cx="8912855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2367965" y="4363310"/>
            <a:ext cx="8400621" cy="574601"/>
            <a:chOff x="598717" y="1333667"/>
            <a:chExt cx="8303488" cy="574601"/>
          </a:xfrm>
          <a:solidFill>
            <a:srgbClr val="95CFC1"/>
          </a:solidFill>
        </p:grpSpPr>
        <p:sp>
          <p:nvSpPr>
            <p:cNvPr id="10" name="Прямоугольник 9"/>
            <p:cNvSpPr/>
            <p:nvPr/>
          </p:nvSpPr>
          <p:spPr>
            <a:xfrm>
              <a:off x="598717" y="1333667"/>
              <a:ext cx="8303488" cy="574601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598717" y="1333667"/>
              <a:ext cx="8303488" cy="57460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1526" tIns="60960" rIns="60960" bIns="6096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latin typeface="Century Gothic" panose="020B0502020202020204" pitchFamily="34" charset="0"/>
                </a:rPr>
                <a:t>Иные межбюджетные трансферты</a:t>
              </a:r>
              <a:endParaRPr lang="ru-RU" sz="2400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8" name="Овал 7"/>
          <p:cNvSpPr/>
          <p:nvPr/>
        </p:nvSpPr>
        <p:spPr>
          <a:xfrm>
            <a:off x="1947316" y="4335488"/>
            <a:ext cx="648072" cy="648072"/>
          </a:xfrm>
          <a:prstGeom prst="ellipse">
            <a:avLst/>
          </a:prstGeom>
          <a:ln>
            <a:solidFill>
              <a:srgbClr val="95CFC1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78468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  <a:fontScheme name="Сектор">
    <a:majorFont>
      <a:latin typeface="Century Gothic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Сектор">
    <a:fillStyleLst>
      <a:solidFill>
        <a:schemeClr val="phClr"/>
      </a:solidFill>
      <a:gradFill rotWithShape="1">
        <a:gsLst>
          <a:gs pos="0">
            <a:schemeClr val="phClr">
              <a:tint val="62000"/>
              <a:hueMod val="94000"/>
              <a:satMod val="140000"/>
              <a:lumMod val="110000"/>
            </a:schemeClr>
          </a:gs>
          <a:gs pos="100000">
            <a:schemeClr val="phClr">
              <a:tint val="84000"/>
              <a:satMod val="16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hueMod val="94000"/>
              <a:satMod val="130000"/>
              <a:lumMod val="128000"/>
            </a:schemeClr>
          </a:gs>
          <a:gs pos="100000">
            <a:schemeClr val="phClr">
              <a:shade val="94000"/>
              <a:lumMod val="88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>
            <a:tint val="76000"/>
            <a:alpha val="60000"/>
            <a:hueMod val="94000"/>
          </a:schemeClr>
        </a:solidFill>
        <a:prstDash val="solid"/>
      </a:ln>
      <a:ln w="15875" cap="rnd" cmpd="sng" algn="ctr">
        <a:solidFill>
          <a:schemeClr val="phClr">
            <a:hueMod val="94000"/>
          </a:schemeClr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a:effectStyle>
    </a:effectStyleLst>
    <a:bgFillStyleLst>
      <a:solidFill>
        <a:schemeClr val="phClr"/>
      </a:solidFill>
      <a:gradFill rotWithShape="1">
        <a:gsLst>
          <a:gs pos="10000">
            <a:schemeClr val="phClr">
              <a:tint val="97000"/>
              <a:hueMod val="92000"/>
              <a:satMod val="169000"/>
              <a:lumMod val="164000"/>
            </a:schemeClr>
          </a:gs>
          <a:gs pos="100000">
            <a:schemeClr val="phClr">
              <a:shade val="96000"/>
              <a:satMod val="120000"/>
              <a:lumMod val="90000"/>
            </a:schemeClr>
          </a:gs>
        </a:gsLst>
        <a:lin ang="6120000" scaled="1"/>
      </a:gradFill>
      <a:gradFill rotWithShape="1">
        <a:gsLst>
          <a:gs pos="0">
            <a:schemeClr val="phClr">
              <a:tint val="97000"/>
              <a:hueMod val="92000"/>
              <a:satMod val="169000"/>
              <a:lumMod val="164000"/>
            </a:schemeClr>
          </a:gs>
          <a:gs pos="100000">
            <a:schemeClr val="phClr">
              <a:shade val="96000"/>
              <a:satMod val="120000"/>
              <a:lumMod val="90000"/>
            </a:schemeClr>
          </a:gs>
        </a:gsLst>
        <a:path path="circle">
          <a:fillToRect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1785</TotalTime>
  <Words>279</Words>
  <Application>Microsoft Office PowerPoint</Application>
  <PresentationFormat>Широкоэкранный</PresentationFormat>
  <Paragraphs>97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SimSun</vt:lpstr>
      <vt:lpstr>Yu Gothic UI</vt:lpstr>
      <vt:lpstr>Arial</vt:lpstr>
      <vt:lpstr>Calibri</vt:lpstr>
      <vt:lpstr>Calibri Light</vt:lpstr>
      <vt:lpstr>Century Gothic</vt:lpstr>
      <vt:lpstr>Wingdings 3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n.ivshin</dc:creator>
  <cp:lastModifiedBy>Пользователь</cp:lastModifiedBy>
  <cp:revision>138</cp:revision>
  <cp:lastPrinted>2020-11-27T06:23:04Z</cp:lastPrinted>
  <dcterms:created xsi:type="dcterms:W3CDTF">2020-11-20T07:46:42Z</dcterms:created>
  <dcterms:modified xsi:type="dcterms:W3CDTF">2023-04-24T09:41:23Z</dcterms:modified>
</cp:coreProperties>
</file>