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6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theme/themeOverride9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0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83" r:id="rId3"/>
    <p:sldId id="266" r:id="rId4"/>
    <p:sldId id="269" r:id="rId5"/>
    <p:sldId id="284" r:id="rId6"/>
    <p:sldId id="267" r:id="rId7"/>
    <p:sldId id="289" r:id="rId8"/>
    <p:sldId id="285" r:id="rId9"/>
    <p:sldId id="290" r:id="rId10"/>
    <p:sldId id="287" r:id="rId11"/>
    <p:sldId id="282" r:id="rId12"/>
    <p:sldId id="299" r:id="rId13"/>
    <p:sldId id="303" r:id="rId14"/>
    <p:sldId id="288" r:id="rId15"/>
    <p:sldId id="273" r:id="rId16"/>
    <p:sldId id="297" r:id="rId17"/>
    <p:sldId id="296" r:id="rId18"/>
    <p:sldId id="272" r:id="rId19"/>
    <p:sldId id="274" r:id="rId20"/>
    <p:sldId id="302" r:id="rId21"/>
    <p:sldId id="294" r:id="rId22"/>
    <p:sldId id="295" r:id="rId23"/>
    <p:sldId id="291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383247-1E9B-43D8-BCD1-F5DCA3F8578D}">
          <p14:sldIdLst>
            <p14:sldId id="262"/>
            <p14:sldId id="283"/>
            <p14:sldId id="266"/>
            <p14:sldId id="269"/>
            <p14:sldId id="284"/>
            <p14:sldId id="267"/>
            <p14:sldId id="289"/>
            <p14:sldId id="285"/>
            <p14:sldId id="290"/>
            <p14:sldId id="287"/>
            <p14:sldId id="282"/>
            <p14:sldId id="299"/>
            <p14:sldId id="303"/>
            <p14:sldId id="288"/>
            <p14:sldId id="273"/>
            <p14:sldId id="297"/>
            <p14:sldId id="296"/>
            <p14:sldId id="272"/>
            <p14:sldId id="274"/>
            <p14:sldId id="302"/>
            <p14:sldId id="294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AD"/>
    <a:srgbClr val="49A18C"/>
    <a:srgbClr val="FFCCCC"/>
    <a:srgbClr val="B45210"/>
    <a:srgbClr val="95440D"/>
    <a:srgbClr val="F4B183"/>
    <a:srgbClr val="FFE389"/>
    <a:srgbClr val="FFCB25"/>
    <a:srgbClr val="E97C30"/>
    <a:srgbClr val="2A5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60"/>
      <c:depthPercent val="1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3.1864187262496117E-2"/>
          <c:y val="5.3488364664356101E-2"/>
          <c:w val="0.96184071668628757"/>
          <c:h val="0.837388099296174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руб.</c:v>
                </c:pt>
              </c:strCache>
            </c:strRef>
          </c:tx>
          <c:spPr>
            <a:solidFill>
              <a:srgbClr val="95CFC1"/>
            </a:solidFill>
            <a:ln w="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7007156285447959E-2"/>
                  <c:y val="-0.2245575355712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31-4805-ADC4-EC07040B9BEB}"/>
                </c:ext>
              </c:extLst>
            </c:dLbl>
            <c:dLbl>
              <c:idx val="1"/>
              <c:layout>
                <c:manualLayout>
                  <c:x val="5.3596491598262866E-2"/>
                  <c:y val="-0.2467731270433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BA-40DA-A62F-32E692F0BB87}"/>
                </c:ext>
              </c:extLst>
            </c:dLbl>
            <c:dLbl>
              <c:idx val="2"/>
              <c:layout>
                <c:manualLayout>
                  <c:x val="6.2719298678818119E-2"/>
                  <c:y val="-0.24241709260026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BA-40DA-A62F-32E692F0BB87}"/>
                </c:ext>
              </c:extLst>
            </c:dLbl>
            <c:dLbl>
              <c:idx val="3"/>
              <c:layout>
                <c:manualLayout>
                  <c:x val="7.7543860184720592E-2"/>
                  <c:y val="-0.23099728323433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BA-40DA-A62F-32E692F0BB87}"/>
                </c:ext>
              </c:extLst>
            </c:dLbl>
            <c:dLbl>
              <c:idx val="4"/>
              <c:layout>
                <c:manualLayout>
                  <c:x val="0.11029069699054218"/>
                  <c:y val="-0.31546640880416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ED-495D-A162-79AA008183E3}"/>
                </c:ext>
              </c:extLst>
            </c:dLbl>
            <c:spPr>
              <a:noFill/>
              <a:ln>
                <a:noFill/>
              </a:ln>
              <a:effectLst>
                <a:outerShdw blurRad="50800" dist="50800" dir="5400000" sx="1000" sy="1000" algn="ctr" rotWithShape="0">
                  <a:schemeClr val="bg1"/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 w="9525">
                      <a:gradFill>
                        <a:gsLst>
                          <a:gs pos="0">
                            <a:srgbClr val="49A18C"/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prstDash val="sysDot"/>
                    </a:ln>
                    <a:solidFill>
                      <a:srgbClr val="2A5C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Sheet1!$B$2:$F$2</c:f>
              <c:numCache>
                <c:formatCode>#,##0.00</c:formatCode>
                <c:ptCount val="5"/>
                <c:pt idx="0">
                  <c:v>130871640</c:v>
                </c:pt>
                <c:pt idx="1">
                  <c:v>19838932</c:v>
                </c:pt>
                <c:pt idx="2">
                  <c:v>16810571</c:v>
                </c:pt>
                <c:pt idx="3">
                  <c:v>23705097</c:v>
                </c:pt>
                <c:pt idx="4">
                  <c:v>8259464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1-4805-ADC4-EC07040B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5910872"/>
        <c:axId val="425911264"/>
        <c:axId val="0"/>
      </c:bar3DChart>
      <c:catAx>
        <c:axId val="42591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42591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911264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extTo"/>
        <c:crossAx val="425910872"/>
        <c:crosses val="max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60"/>
      <c:depthPercent val="1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3.1864187262496117E-2"/>
          <c:y val="5.3488364664356101E-2"/>
          <c:w val="0.96184071668628757"/>
          <c:h val="0.73628330402653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руб.</c:v>
                </c:pt>
              </c:strCache>
            </c:strRef>
          </c:tx>
          <c:spPr>
            <a:solidFill>
              <a:srgbClr val="95CFC1"/>
            </a:solidFill>
            <a:ln w="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530158806702187E-2"/>
                  <c:y val="-0.27583838762605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31-4805-ADC4-EC07040B9BEB}"/>
                </c:ext>
              </c:extLst>
            </c:dLbl>
            <c:dLbl>
              <c:idx val="1"/>
              <c:layout>
                <c:manualLayout>
                  <c:x val="6.8421053104165311E-2"/>
                  <c:y val="-0.2632744240303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BA-40DA-A62F-32E692F0BB87}"/>
                </c:ext>
              </c:extLst>
            </c:dLbl>
            <c:dLbl>
              <c:idx val="2"/>
              <c:layout>
                <c:manualLayout>
                  <c:x val="0.14414218375146173"/>
                  <c:y val="-0.29001840617683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BA-40DA-A62F-32E692F0BB87}"/>
                </c:ext>
              </c:extLst>
            </c:dLbl>
            <c:spPr>
              <a:noFill/>
              <a:ln>
                <a:noFill/>
              </a:ln>
              <a:effectLst>
                <a:outerShdw blurRad="50800" dist="50800" dir="5400000" sx="1000" sy="1000" algn="ctr" rotWithShape="0">
                  <a:schemeClr val="bg1"/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 w="9525">
                      <a:gradFill>
                        <a:gsLst>
                          <a:gs pos="0">
                            <a:srgbClr val="49A18C"/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prstDash val="sysDot"/>
                    </a:ln>
                    <a:solidFill>
                      <a:srgbClr val="2A5C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19454000</c:v>
                </c:pt>
                <c:pt idx="1">
                  <c:v>1820000</c:v>
                </c:pt>
                <c:pt idx="2">
                  <c:v>1201000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1-4805-ADC4-EC07040B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7883408"/>
        <c:axId val="507883800"/>
        <c:axId val="0"/>
      </c:bar3DChart>
      <c:catAx>
        <c:axId val="50788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507883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7883800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extTo"/>
        <c:crossAx val="507883408"/>
        <c:crosses val="max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60"/>
      <c:depthPercent val="1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3.1864187262496117E-2"/>
          <c:y val="5.3488364664356101E-2"/>
          <c:w val="0.96184071668628757"/>
          <c:h val="0.837388099296174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руб.</c:v>
                </c:pt>
              </c:strCache>
            </c:strRef>
          </c:tx>
          <c:spPr>
            <a:solidFill>
              <a:srgbClr val="95CFC1"/>
            </a:solidFill>
            <a:ln w="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603646985796706E-2"/>
                  <c:y val="-0.23056517935258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1-4805-ADC4-EC07040B9BEB}"/>
                </c:ext>
              </c:extLst>
            </c:dLbl>
            <c:dLbl>
              <c:idx val="1"/>
              <c:layout>
                <c:manualLayout>
                  <c:x val="3.9912280977429763E-2"/>
                  <c:y val="-0.25187841263431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BA-40DA-A62F-32E692F0BB87}"/>
                </c:ext>
              </c:extLst>
            </c:dLbl>
            <c:dLbl>
              <c:idx val="2"/>
              <c:layout>
                <c:manualLayout>
                  <c:x val="0.11061403585173392"/>
                  <c:y val="-0.26698467819727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A-40DA-A62F-32E692F0BB87}"/>
                </c:ext>
              </c:extLst>
            </c:dLbl>
            <c:dLbl>
              <c:idx val="3"/>
              <c:layout>
                <c:manualLayout>
                  <c:x val="0.11517543939201159"/>
                  <c:y val="-0.26242627363887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BA-40DA-A62F-32E692F0BB87}"/>
                </c:ext>
              </c:extLst>
            </c:dLbl>
            <c:spPr>
              <a:noFill/>
              <a:ln>
                <a:noFill/>
              </a:ln>
              <a:effectLst>
                <a:outerShdw blurRad="50800" dist="50800" dir="5400000" sx="1000" sy="1000" algn="ctr" rotWithShape="0">
                  <a:schemeClr val="bg1"/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 w="9525">
                      <a:gradFill>
                        <a:gsLst>
                          <a:gs pos="0">
                            <a:srgbClr val="49A18C"/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prstDash val="sysDot"/>
                    </a:ln>
                    <a:solidFill>
                      <a:srgbClr val="2A5C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траснферты</c:v>
                </c:pt>
              </c:strCache>
            </c:strRef>
          </c:cat>
          <c:val>
            <c:numRef>
              <c:f>Sheet1!$B$2:$F$2</c:f>
              <c:numCache>
                <c:formatCode>#,##0.00</c:formatCode>
                <c:ptCount val="5"/>
                <c:pt idx="0">
                  <c:v>228153129.27000001</c:v>
                </c:pt>
                <c:pt idx="1">
                  <c:v>180661262.36000001</c:v>
                </c:pt>
                <c:pt idx="2">
                  <c:v>432220497.26999998</c:v>
                </c:pt>
                <c:pt idx="3">
                  <c:v>9410237.8699999992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1-4805-ADC4-EC07040B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8063648"/>
        <c:axId val="508062864"/>
        <c:axId val="0"/>
      </c:bar3DChart>
      <c:catAx>
        <c:axId val="5080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50806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8062864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extTo"/>
        <c:crossAx val="508063648"/>
        <c:crosses val="max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574312165778843E-2"/>
          <c:y val="8.3778466543568089E-2"/>
          <c:w val="0.92031249999999998"/>
          <c:h val="0.91171887846217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9A18C"/>
            </a:solidFill>
          </c:spPr>
          <c:explosion val="66"/>
          <c:dPt>
            <c:idx val="0"/>
            <c:bubble3D val="0"/>
            <c:explosion val="0"/>
            <c:spPr>
              <a:solidFill>
                <a:srgbClr val="49A18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AEB-4210-937D-E0265C506233}"/>
              </c:ext>
            </c:extLst>
          </c:dPt>
          <c:dPt>
            <c:idx val="1"/>
            <c:bubble3D val="0"/>
            <c:explosion val="0"/>
            <c:spPr>
              <a:solidFill>
                <a:srgbClr val="33716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coolSlant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AEB-4210-937D-E0265C506233}"/>
              </c:ext>
            </c:extLst>
          </c:dPt>
          <c:dPt>
            <c:idx val="2"/>
            <c:bubble3D val="0"/>
            <c:spPr>
              <a:solidFill>
                <a:srgbClr val="73BFA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AEB-4210-937D-E0265C506233}"/>
              </c:ext>
            </c:extLst>
          </c:dPt>
          <c:dPt>
            <c:idx val="3"/>
            <c:bubble3D val="0"/>
            <c:spPr>
              <a:solidFill>
                <a:srgbClr val="49A18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AEB-4210-937D-E0265C506233}"/>
              </c:ext>
            </c:extLst>
          </c:dPt>
          <c:dLbls>
            <c:dLbl>
              <c:idx val="0"/>
              <c:layout>
                <c:manualLayout>
                  <c:x val="-0.19226726104637706"/>
                  <c:y val="-6.75411203104125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3B593A-014A-4AD9-9AE7-B8BAE410660E}" type="CATEGORYNAME">
                      <a:rPr lang="ru-RU" sz="2200" smtClean="0"/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sz="2200" dirty="0" smtClean="0"/>
                      <a:t> -</a:t>
                    </a:r>
                    <a:r>
                      <a:rPr lang="ru-RU" sz="2200" baseline="0" dirty="0" smtClean="0"/>
                      <a:t> </a:t>
                    </a:r>
                    <a:fld id="{9E91F94B-C381-4F64-8DED-D72BF329E227}" type="VALUE">
                      <a:rPr lang="ru-RU" sz="2200" baseline="0"/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 sz="22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15554147026601"/>
                      <c:h val="0.156727485584136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B-4210-937D-E0265C506233}"/>
                </c:ext>
              </c:extLst>
            </c:dLbl>
            <c:dLbl>
              <c:idx val="1"/>
              <c:layout>
                <c:manualLayout>
                  <c:x val="-8.3130522904125391E-4"/>
                  <c:y val="2.2161464759489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F33CB6-2D6E-4CC4-ADEB-0F49475759E1}" type="CATEGORYNAME">
                      <a:rPr lang="ru-RU" sz="2200" smtClean="0"/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sz="2200" dirty="0" smtClean="0"/>
                      <a:t> -</a:t>
                    </a:r>
                    <a:r>
                      <a:rPr lang="ru-RU" sz="2200" baseline="0" dirty="0" smtClean="0"/>
                      <a:t> </a:t>
                    </a:r>
                    <a:fld id="{8B203B76-E3D8-4601-A866-8A5326C99E0F}" type="VALUE">
                      <a:rPr lang="ru-RU" sz="2200" baseline="0"/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 sz="22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2127073433266"/>
                      <c:h val="0.174738451000246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EB-4210-937D-E0265C506233}"/>
                </c:ext>
              </c:extLst>
            </c:dLbl>
            <c:dLbl>
              <c:idx val="2"/>
              <c:layout>
                <c:manualLayout>
                  <c:x val="0.21788919979730648"/>
                  <c:y val="-0.293984869370864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FB58E3-6C8B-4EC1-863B-964998DF7992}" type="CATEGORYNAME">
                      <a:rPr lang="ru-RU" smtClean="0"/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 smtClean="0"/>
                      <a:t> -</a:t>
                    </a:r>
                    <a:r>
                      <a:rPr lang="ru-RU" baseline="0" dirty="0" smtClean="0"/>
                      <a:t> </a:t>
                    </a:r>
                    <a:fld id="{051B31F2-B7EF-406E-A481-2B17088409DD}" type="VALUE">
                      <a:rPr lang="ru-RU" baseline="0"/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289062499999998"/>
                      <c:h val="0.28167185767274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EB-4210-937D-E0265C5062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AEB-4210-937D-E0265C506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0.02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B-4210-937D-E0265C50623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3763713786434"/>
          <c:h val="0.999391542702482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27000" h="127000"/>
              <a:bevelB w="127000" h="127000"/>
            </a:sp3d>
          </c:spPr>
          <c:dPt>
            <c:idx val="0"/>
            <c:bubble3D val="0"/>
            <c:explosion val="35"/>
            <c:spPr>
              <a:solidFill>
                <a:srgbClr val="FFE389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D7B-4DD1-8F6C-F61A20FBAF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D7B-4DD1-8F6C-F61A20FBAF51}"/>
              </c:ext>
            </c:extLst>
          </c:dPt>
          <c:dPt>
            <c:idx val="2"/>
            <c:bubble3D val="0"/>
            <c:spPr>
              <a:solidFill>
                <a:srgbClr val="009E47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D7B-4DD1-8F6C-F61A20FBAF51}"/>
              </c:ext>
            </c:extLst>
          </c:dPt>
          <c:dPt>
            <c:idx val="3"/>
            <c:bubble3D val="0"/>
            <c:spPr>
              <a:solidFill>
                <a:srgbClr val="D74503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D7B-4DD1-8F6C-F61A20FBAF5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D7B-4DD1-8F6C-F61A20FBAF51}"/>
              </c:ext>
            </c:extLst>
          </c:dPt>
          <c:dPt>
            <c:idx val="5"/>
            <c:bubble3D val="0"/>
            <c:spPr>
              <a:solidFill>
                <a:srgbClr val="AC89EB"/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D7B-4DD1-8F6C-F61A20FBAF51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D7B-4DD1-8F6C-F61A20FBAF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323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D7B-4DD1-8F6C-F61A20FBAF51}"/>
              </c:ext>
            </c:extLst>
          </c:dPt>
          <c:cat>
            <c:strRef>
              <c:f>Лист1!$A$2:$A$9</c:f>
              <c:strCache>
                <c:ptCount val="2"/>
                <c:pt idx="0">
                  <c:v>Прочее</c:v>
                </c:pt>
                <c:pt idx="1">
                  <c:v>Социальная сфера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15.6</c:v>
                </c:pt>
                <c:pt idx="1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7B-4DD1-8F6C-F61A20FBA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rgbClr val="95CFC1"/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2026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2027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2028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rgbClr val="49A18C">
            <a:alpha val="90000"/>
          </a:srgb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221 960 704,00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205 939 250,00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209 065 487,00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rgbClr val="95CFC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2026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2027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2028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11 программ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3 программы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 программ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 custLinFactNeighborX="415" custLinFactNeighborY="-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2026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2027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2028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228 637 080,95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121 867 954,37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smtClean="0">
              <a:solidFill>
                <a:schemeClr val="bg1"/>
              </a:solidFill>
            </a:rPr>
            <a:t>15 975 097,59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 custLinFactNeighborX="415" custLinFactNeighborY="-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9" csCatId="accent1" phldr="1"/>
      <dgm:spPr/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2027 год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10 196 600,00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770FC-53D4-4274-8684-509E0CE7B88E}" type="presOf" srcId="{C29A063C-E9BC-4F7A-B30B-238E45EE2763}" destId="{23AF006F-341A-4BA9-8C2E-7C454C09244B}" srcOrd="1" destOrd="0" presId="urn:microsoft.com/office/officeart/2005/8/layout/process2"/>
    <dgm:cxn modelId="{3EF292E9-EAE3-4C08-9D64-F575D7351407}" type="presOf" srcId="{4B693F50-0CB0-43CF-949F-EE6530FE3A7E}" destId="{DC848B94-5817-4579-B4A9-9164AAB84DE7}" srcOrd="0" destOrd="0" presId="urn:microsoft.com/office/officeart/2005/8/layout/process2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55CA08D-BB6F-4671-BFE9-A3839804B78B}" type="presOf" srcId="{C29A063C-E9BC-4F7A-B30B-238E45EE2763}" destId="{468E1AAF-FA9D-47C7-BBB6-460D79567356}" srcOrd="0" destOrd="0" presId="urn:microsoft.com/office/officeart/2005/8/layout/process2"/>
    <dgm:cxn modelId="{569B7EB5-E067-46CA-B428-0310B4C3F855}" type="presOf" srcId="{A7AE1D5D-016E-4998-B9D1-98690693A271}" destId="{CF6E4BBC-6155-4931-AAFA-D9A2F6678736}" srcOrd="0" destOrd="0" presId="urn:microsoft.com/office/officeart/2005/8/layout/process2"/>
    <dgm:cxn modelId="{A87EF062-10F9-4157-A0E8-83F0093A27FC}" type="presOf" srcId="{83375C18-4340-4523-B79A-35EB94814DA9}" destId="{F57050F3-A9E0-44EF-9648-EA09B8FD8138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BBCF8B59-BFCD-4C76-9A5A-E5236395446E}" type="presParOf" srcId="{DC848B94-5817-4579-B4A9-9164AAB84DE7}" destId="{CF6E4BBC-6155-4931-AAFA-D9A2F6678736}" srcOrd="0" destOrd="0" presId="urn:microsoft.com/office/officeart/2005/8/layout/process2"/>
    <dgm:cxn modelId="{793A1B0D-D46D-4960-8B64-E26C5CA3C7D7}" type="presParOf" srcId="{DC848B94-5817-4579-B4A9-9164AAB84DE7}" destId="{468E1AAF-FA9D-47C7-BBB6-460D79567356}" srcOrd="1" destOrd="0" presId="urn:microsoft.com/office/officeart/2005/8/layout/process2"/>
    <dgm:cxn modelId="{60F10834-9105-407B-90B7-E3F8AEA64BF7}" type="presParOf" srcId="{468E1AAF-FA9D-47C7-BBB6-460D79567356}" destId="{23AF006F-341A-4BA9-8C2E-7C454C09244B}" srcOrd="0" destOrd="0" presId="urn:microsoft.com/office/officeart/2005/8/layout/process2"/>
    <dgm:cxn modelId="{2E78FF38-1AD3-4103-BE50-C38958545797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10" csCatId="accent1" phldr="1"/>
      <dgm:spPr/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2028 год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20 852 000,00</a:t>
          </a: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 custLinFactNeighborX="1077" custLinFactNeighborY="5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A428-E7D2-44EF-8FDF-6E5B5F98FC16}" type="presOf" srcId="{A7AE1D5D-016E-4998-B9D1-98690693A271}" destId="{CF6E4BBC-6155-4931-AAFA-D9A2F6678736}" srcOrd="0" destOrd="0" presId="urn:microsoft.com/office/officeart/2005/8/layout/process2"/>
    <dgm:cxn modelId="{7DFEF9E3-73FA-4B87-A634-63C1A0F689A2}" type="presOf" srcId="{4B693F50-0CB0-43CF-949F-EE6530FE3A7E}" destId="{DC848B94-5817-4579-B4A9-9164AAB84DE7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57A85247-3A11-4653-A4A7-7761076B705E}" type="presOf" srcId="{83375C18-4340-4523-B79A-35EB94814DA9}" destId="{F57050F3-A9E0-44EF-9648-EA09B8FD8138}" srcOrd="0" destOrd="0" presId="urn:microsoft.com/office/officeart/2005/8/layout/process2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2E6D176-C84F-45B7-92F0-2A4C21A7BF41}" type="presOf" srcId="{C29A063C-E9BC-4F7A-B30B-238E45EE2763}" destId="{468E1AAF-FA9D-47C7-BBB6-460D79567356}" srcOrd="0" destOrd="0" presId="urn:microsoft.com/office/officeart/2005/8/layout/process2"/>
    <dgm:cxn modelId="{F765C8FF-566A-402E-B72C-ACE2FEF5CB05}" type="presOf" srcId="{C29A063C-E9BC-4F7A-B30B-238E45EE2763}" destId="{23AF006F-341A-4BA9-8C2E-7C454C09244B}" srcOrd="1" destOrd="0" presId="urn:microsoft.com/office/officeart/2005/8/layout/process2"/>
    <dgm:cxn modelId="{213EEBA9-958C-495B-9B2A-CCF6791DE256}" type="presParOf" srcId="{DC848B94-5817-4579-B4A9-9164AAB84DE7}" destId="{CF6E4BBC-6155-4931-AAFA-D9A2F6678736}" srcOrd="0" destOrd="0" presId="urn:microsoft.com/office/officeart/2005/8/layout/process2"/>
    <dgm:cxn modelId="{7CB3208E-290D-40FB-A2C8-8FDC0D79ACA7}" type="presParOf" srcId="{DC848B94-5817-4579-B4A9-9164AAB84DE7}" destId="{468E1AAF-FA9D-47C7-BBB6-460D79567356}" srcOrd="1" destOrd="0" presId="urn:microsoft.com/office/officeart/2005/8/layout/process2"/>
    <dgm:cxn modelId="{02320E8F-3B68-44B5-A833-A4089E6341E7}" type="presParOf" srcId="{468E1AAF-FA9D-47C7-BBB6-460D79567356}" destId="{23AF006F-341A-4BA9-8C2E-7C454C09244B}" srcOrd="0" destOrd="0" presId="urn:microsoft.com/office/officeart/2005/8/layout/process2"/>
    <dgm:cxn modelId="{D2133915-8D3B-4157-ACF5-09F091D11FF2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9" csCatId="accent1" phldr="1"/>
      <dgm:spPr/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01.01.2027 год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18 642 997,60 рублей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770FC-53D4-4274-8684-509E0CE7B88E}" type="presOf" srcId="{C29A063C-E9BC-4F7A-B30B-238E45EE2763}" destId="{23AF006F-341A-4BA9-8C2E-7C454C09244B}" srcOrd="1" destOrd="0" presId="urn:microsoft.com/office/officeart/2005/8/layout/process2"/>
    <dgm:cxn modelId="{3EF292E9-EAE3-4C08-9D64-F575D7351407}" type="presOf" srcId="{4B693F50-0CB0-43CF-949F-EE6530FE3A7E}" destId="{DC848B94-5817-4579-B4A9-9164AAB84DE7}" srcOrd="0" destOrd="0" presId="urn:microsoft.com/office/officeart/2005/8/layout/process2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55CA08D-BB6F-4671-BFE9-A3839804B78B}" type="presOf" srcId="{C29A063C-E9BC-4F7A-B30B-238E45EE2763}" destId="{468E1AAF-FA9D-47C7-BBB6-460D79567356}" srcOrd="0" destOrd="0" presId="urn:microsoft.com/office/officeart/2005/8/layout/process2"/>
    <dgm:cxn modelId="{569B7EB5-E067-46CA-B428-0310B4C3F855}" type="presOf" srcId="{A7AE1D5D-016E-4998-B9D1-98690693A271}" destId="{CF6E4BBC-6155-4931-AAFA-D9A2F6678736}" srcOrd="0" destOrd="0" presId="urn:microsoft.com/office/officeart/2005/8/layout/process2"/>
    <dgm:cxn modelId="{A87EF062-10F9-4157-A0E8-83F0093A27FC}" type="presOf" srcId="{83375C18-4340-4523-B79A-35EB94814DA9}" destId="{F57050F3-A9E0-44EF-9648-EA09B8FD8138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BBCF8B59-BFCD-4C76-9A5A-E5236395446E}" type="presParOf" srcId="{DC848B94-5817-4579-B4A9-9164AAB84DE7}" destId="{CF6E4BBC-6155-4931-AAFA-D9A2F6678736}" srcOrd="0" destOrd="0" presId="urn:microsoft.com/office/officeart/2005/8/layout/process2"/>
    <dgm:cxn modelId="{793A1B0D-D46D-4960-8B64-E26C5CA3C7D7}" type="presParOf" srcId="{DC848B94-5817-4579-B4A9-9164AAB84DE7}" destId="{468E1AAF-FA9D-47C7-BBB6-460D79567356}" srcOrd="1" destOrd="0" presId="urn:microsoft.com/office/officeart/2005/8/layout/process2"/>
    <dgm:cxn modelId="{60F10834-9105-407B-90B7-E3F8AEA64BF7}" type="presParOf" srcId="{468E1AAF-FA9D-47C7-BBB6-460D79567356}" destId="{23AF006F-341A-4BA9-8C2E-7C454C09244B}" srcOrd="0" destOrd="0" presId="urn:microsoft.com/office/officeart/2005/8/layout/process2"/>
    <dgm:cxn modelId="{2E78FF38-1AD3-4103-BE50-C38958545797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10" csCatId="accent1" phldr="1"/>
      <dgm:spPr/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01.01.2028 год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18 642 997,60  рублей</a:t>
          </a: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 custLinFactNeighborX="-74345" custLinFactNeighborY="-4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A428-E7D2-44EF-8FDF-6E5B5F98FC16}" type="presOf" srcId="{A7AE1D5D-016E-4998-B9D1-98690693A271}" destId="{CF6E4BBC-6155-4931-AAFA-D9A2F6678736}" srcOrd="0" destOrd="0" presId="urn:microsoft.com/office/officeart/2005/8/layout/process2"/>
    <dgm:cxn modelId="{7DFEF9E3-73FA-4B87-A634-63C1A0F689A2}" type="presOf" srcId="{4B693F50-0CB0-43CF-949F-EE6530FE3A7E}" destId="{DC848B94-5817-4579-B4A9-9164AAB84DE7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57A85247-3A11-4653-A4A7-7761076B705E}" type="presOf" srcId="{83375C18-4340-4523-B79A-35EB94814DA9}" destId="{F57050F3-A9E0-44EF-9648-EA09B8FD8138}" srcOrd="0" destOrd="0" presId="urn:microsoft.com/office/officeart/2005/8/layout/process2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2E6D176-C84F-45B7-92F0-2A4C21A7BF41}" type="presOf" srcId="{C29A063C-E9BC-4F7A-B30B-238E45EE2763}" destId="{468E1AAF-FA9D-47C7-BBB6-460D79567356}" srcOrd="0" destOrd="0" presId="urn:microsoft.com/office/officeart/2005/8/layout/process2"/>
    <dgm:cxn modelId="{F765C8FF-566A-402E-B72C-ACE2FEF5CB05}" type="presOf" srcId="{C29A063C-E9BC-4F7A-B30B-238E45EE2763}" destId="{23AF006F-341A-4BA9-8C2E-7C454C09244B}" srcOrd="1" destOrd="0" presId="urn:microsoft.com/office/officeart/2005/8/layout/process2"/>
    <dgm:cxn modelId="{213EEBA9-958C-495B-9B2A-CCF6791DE256}" type="presParOf" srcId="{DC848B94-5817-4579-B4A9-9164AAB84DE7}" destId="{CF6E4BBC-6155-4931-AAFA-D9A2F6678736}" srcOrd="0" destOrd="0" presId="urn:microsoft.com/office/officeart/2005/8/layout/process2"/>
    <dgm:cxn modelId="{7CB3208E-290D-40FB-A2C8-8FDC0D79ACA7}" type="presParOf" srcId="{DC848B94-5817-4579-B4A9-9164AAB84DE7}" destId="{468E1AAF-FA9D-47C7-BBB6-460D79567356}" srcOrd="1" destOrd="0" presId="urn:microsoft.com/office/officeart/2005/8/layout/process2"/>
    <dgm:cxn modelId="{02320E8F-3B68-44B5-A833-A4089E6341E7}" type="presParOf" srcId="{468E1AAF-FA9D-47C7-BBB6-460D79567356}" destId="{23AF006F-341A-4BA9-8C2E-7C454C09244B}" srcOrd="0" destOrd="0" presId="urn:microsoft.com/office/officeart/2005/8/layout/process2"/>
    <dgm:cxn modelId="{D2133915-8D3B-4157-ACF5-09F091D11FF2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9" csCatId="accent1" phldr="1"/>
      <dgm:spPr/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</dgm:ptLst>
  <dgm:cxnLst>
    <dgm:cxn modelId="{3EF292E9-EAE3-4C08-9D64-F575D7351407}" type="presOf" srcId="{4B693F50-0CB0-43CF-949F-EE6530FE3A7E}" destId="{DC848B94-5817-4579-B4A9-9164AAB84DE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process2" loCatId="process" qsTypeId="urn:microsoft.com/office/officeart/2005/8/quickstyle/simple5" qsCatId="simple" csTypeId="urn:microsoft.com/office/officeart/2005/8/colors/accent1_2#10" csCatId="accent1" phldr="1"/>
      <dgm:spPr/>
    </dgm:pt>
    <dgm:pt modelId="{83375C18-4340-4523-B79A-35EB94814DA9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b="1" dirty="0" smtClean="0">
              <a:latin typeface="Century Gothic" panose="020B0502020202020204" pitchFamily="34" charset="0"/>
            </a:rPr>
            <a:t>не планируются</a:t>
          </a:r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A7AE1D5D-016E-4998-B9D1-98690693A271}">
      <dgm:prSet phldrT="[Текст]" custT="1"/>
      <dgm:spPr>
        <a:solidFill>
          <a:srgbClr val="F4B183"/>
        </a:solidFill>
      </dgm:spPr>
      <dgm:t>
        <a:bodyPr/>
        <a:lstStyle/>
        <a:p>
          <a:r>
            <a:rPr lang="ru-RU" sz="2400" b="1" dirty="0" smtClean="0">
              <a:latin typeface="Century Gothic" panose="020B0502020202020204" pitchFamily="34" charset="0"/>
            </a:rPr>
            <a:t>В течение </a:t>
          </a:r>
          <a:r>
            <a:rPr lang="ru-RU" sz="2400" b="1" dirty="0" smtClean="0">
              <a:latin typeface="Century Gothic" panose="020B0502020202020204" pitchFamily="34" charset="0"/>
            </a:rPr>
            <a:t>2026 </a:t>
          </a:r>
          <a:r>
            <a:rPr lang="ru-RU" sz="2400" b="1" dirty="0" smtClean="0">
              <a:latin typeface="Century Gothic" panose="020B0502020202020204" pitchFamily="34" charset="0"/>
            </a:rPr>
            <a:t>– </a:t>
          </a:r>
          <a:r>
            <a:rPr lang="ru-RU" sz="2400" b="1" dirty="0" smtClean="0">
              <a:latin typeface="Century Gothic" panose="020B0502020202020204" pitchFamily="34" charset="0"/>
            </a:rPr>
            <a:t>2028</a:t>
          </a:r>
          <a:endParaRPr lang="ru-RU" sz="2400" b="1" dirty="0">
            <a:latin typeface="Century Gothic" panose="020B0502020202020204" pitchFamily="34" charset="0"/>
          </a:endParaRPr>
        </a:p>
      </dgm:t>
    </dgm:pt>
    <dgm:pt modelId="{C29A063C-E9BC-4F7A-B30B-238E45EE2763}" type="sibTrans" cxnId="{5DC809E6-428F-4E3E-8D9A-2208F9FCF8EB}">
      <dgm:prSet/>
      <dgm:spPr>
        <a:solidFill>
          <a:srgbClr val="F4B183"/>
        </a:solidFill>
      </dgm:spPr>
      <dgm:t>
        <a:bodyPr/>
        <a:lstStyle/>
        <a:p>
          <a:endParaRPr lang="ru-RU"/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DC848B94-5817-4579-B4A9-9164AAB84DE7}" type="pres">
      <dgm:prSet presAssocID="{4B693F50-0CB0-43CF-949F-EE6530FE3A7E}" presName="linearFlow" presStyleCnt="0">
        <dgm:presLayoutVars>
          <dgm:resizeHandles val="exact"/>
        </dgm:presLayoutVars>
      </dgm:prSet>
      <dgm:spPr/>
    </dgm:pt>
    <dgm:pt modelId="{CF6E4BBC-6155-4931-AAFA-D9A2F6678736}" type="pres">
      <dgm:prSet presAssocID="{A7AE1D5D-016E-4998-B9D1-98690693A271}" presName="node" presStyleLbl="node1" presStyleIdx="0" presStyleCnt="2" custScaleX="140148" custLinFactNeighborX="-74345" custLinFactNeighborY="-4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1AAF-FA9D-47C7-BBB6-460D79567356}" type="pres">
      <dgm:prSet presAssocID="{C29A063C-E9BC-4F7A-B30B-238E45EE2763}" presName="sibTrans" presStyleLbl="sibTrans2D1" presStyleIdx="0" presStyleCnt="1" custAng="792731" custScaleX="78756" custLinFactNeighborX="-2508" custLinFactNeighborY="13808"/>
      <dgm:spPr/>
      <dgm:t>
        <a:bodyPr/>
        <a:lstStyle/>
        <a:p>
          <a:endParaRPr lang="ru-RU"/>
        </a:p>
      </dgm:t>
    </dgm:pt>
    <dgm:pt modelId="{23AF006F-341A-4BA9-8C2E-7C454C09244B}" type="pres">
      <dgm:prSet presAssocID="{C29A063C-E9BC-4F7A-B30B-238E45EE276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57050F3-A9E0-44EF-9648-EA09B8FD8138}" type="pres">
      <dgm:prSet presAssocID="{83375C18-4340-4523-B79A-35EB94814DA9}" presName="node" presStyleLbl="node1" presStyleIdx="1" presStyleCnt="2" custScaleX="128837" custLinFactNeighborX="87235" custLinFactNeighborY="4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A428-E7D2-44EF-8FDF-6E5B5F98FC16}" type="presOf" srcId="{A7AE1D5D-016E-4998-B9D1-98690693A271}" destId="{CF6E4BBC-6155-4931-AAFA-D9A2F6678736}" srcOrd="0" destOrd="0" presId="urn:microsoft.com/office/officeart/2005/8/layout/process2"/>
    <dgm:cxn modelId="{7DFEF9E3-73FA-4B87-A634-63C1A0F689A2}" type="presOf" srcId="{4B693F50-0CB0-43CF-949F-EE6530FE3A7E}" destId="{DC848B94-5817-4579-B4A9-9164AAB84DE7}" srcOrd="0" destOrd="0" presId="urn:microsoft.com/office/officeart/2005/8/layout/process2"/>
    <dgm:cxn modelId="{57A85247-3A11-4653-A4A7-7761076B705E}" type="presOf" srcId="{83375C18-4340-4523-B79A-35EB94814DA9}" destId="{F57050F3-A9E0-44EF-9648-EA09B8FD8138}" srcOrd="0" destOrd="0" presId="urn:microsoft.com/office/officeart/2005/8/layout/process2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C2E6D176-C84F-45B7-92F0-2A4C21A7BF41}" type="presOf" srcId="{C29A063C-E9BC-4F7A-B30B-238E45EE2763}" destId="{468E1AAF-FA9D-47C7-BBB6-460D79567356}" srcOrd="0" destOrd="0" presId="urn:microsoft.com/office/officeart/2005/8/layout/process2"/>
    <dgm:cxn modelId="{F765C8FF-566A-402E-B72C-ACE2FEF5CB05}" type="presOf" srcId="{C29A063C-E9BC-4F7A-B30B-238E45EE2763}" destId="{23AF006F-341A-4BA9-8C2E-7C454C09244B}" srcOrd="1" destOrd="0" presId="urn:microsoft.com/office/officeart/2005/8/layout/process2"/>
    <dgm:cxn modelId="{213EEBA9-958C-495B-9B2A-CCF6791DE256}" type="presParOf" srcId="{DC848B94-5817-4579-B4A9-9164AAB84DE7}" destId="{CF6E4BBC-6155-4931-AAFA-D9A2F6678736}" srcOrd="0" destOrd="0" presId="urn:microsoft.com/office/officeart/2005/8/layout/process2"/>
    <dgm:cxn modelId="{7CB3208E-290D-40FB-A2C8-8FDC0D79ACA7}" type="presParOf" srcId="{DC848B94-5817-4579-B4A9-9164AAB84DE7}" destId="{468E1AAF-FA9D-47C7-BBB6-460D79567356}" srcOrd="1" destOrd="0" presId="urn:microsoft.com/office/officeart/2005/8/layout/process2"/>
    <dgm:cxn modelId="{02320E8F-3B68-44B5-A833-A4089E6341E7}" type="presParOf" srcId="{468E1AAF-FA9D-47C7-BBB6-460D79567356}" destId="{23AF006F-341A-4BA9-8C2E-7C454C09244B}" srcOrd="0" destOrd="0" presId="urn:microsoft.com/office/officeart/2005/8/layout/process2"/>
    <dgm:cxn modelId="{D2133915-8D3B-4157-ACF5-09F091D11FF2}" type="presParOf" srcId="{DC848B94-5817-4579-B4A9-9164AAB84DE7}" destId="{F57050F3-A9E0-44EF-9648-EA09B8FD81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8/layout/VerticalCurvedList" loCatId="list" qsTypeId="urn:microsoft.com/office/officeart/2005/8/quickstyle/simple1#5" qsCatId="simple" csTypeId="urn:microsoft.com/office/officeart/2005/8/colors/accent1_2#5" csCatId="accent1" phldr="1"/>
      <dgm:spPr/>
    </dgm:pt>
    <dgm:pt modelId="{A7AE1D5D-016E-4998-B9D1-98690693A2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Налог  на доходы физических лиц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/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Доходы от уплаты акцизов на нефтепродукты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1F1A832C-4AC0-42A1-9716-53F39FEDDCE3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Единый сельскохозяйственный налог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1FF2B95C-E13E-487F-8622-6BEEE76161A3}" type="parTrans" cxnId="{FB327959-EFF4-4D63-A9BF-D04CAA98EF2C}">
      <dgm:prSet/>
      <dgm:spPr/>
      <dgm:t>
        <a:bodyPr/>
        <a:lstStyle/>
        <a:p>
          <a:endParaRPr lang="ru-RU"/>
        </a:p>
      </dgm:t>
    </dgm:pt>
    <dgm:pt modelId="{6F143D80-D67E-4FA0-97D7-2E5654985945}" type="sibTrans" cxnId="{FB327959-EFF4-4D63-A9BF-D04CAA98EF2C}">
      <dgm:prSet/>
      <dgm:spPr/>
      <dgm:t>
        <a:bodyPr/>
        <a:lstStyle/>
        <a:p>
          <a:endParaRPr lang="ru-RU"/>
        </a:p>
      </dgm:t>
    </dgm:pt>
    <dgm:pt modelId="{B3E15AE0-B1E4-4CA6-B83D-9260465D0C4F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Налог, взимаемый в связи с применением патентной системы налогообложения</a:t>
          </a:r>
        </a:p>
      </dgm:t>
    </dgm:pt>
    <dgm:pt modelId="{973B375F-BEE4-4B1E-AC78-D37FCD31A063}" type="parTrans" cxnId="{CD55A0A2-9220-48FB-A6E3-391CE5421841}">
      <dgm:prSet/>
      <dgm:spPr/>
      <dgm:t>
        <a:bodyPr/>
        <a:lstStyle/>
        <a:p>
          <a:endParaRPr lang="ru-RU"/>
        </a:p>
      </dgm:t>
    </dgm:pt>
    <dgm:pt modelId="{567B0B2D-39B8-40EA-8CA2-DCF820DE8294}" type="sibTrans" cxnId="{CD55A0A2-9220-48FB-A6E3-391CE5421841}">
      <dgm:prSet/>
      <dgm:spPr/>
      <dgm:t>
        <a:bodyPr/>
        <a:lstStyle/>
        <a:p>
          <a:endParaRPr lang="ru-RU"/>
        </a:p>
      </dgm:t>
    </dgm:pt>
    <dgm:pt modelId="{7D4E1A5D-04A8-4343-9C13-196CDE54D410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Налоги на имущество (транспортный налог, налог на имущество, земельный налог)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659ED844-757A-4C9E-933D-6866E8D4292A}" type="parTrans" cxnId="{86674898-A896-4325-B1A3-F34D700F30F7}">
      <dgm:prSet/>
      <dgm:spPr/>
      <dgm:t>
        <a:bodyPr/>
        <a:lstStyle/>
        <a:p>
          <a:endParaRPr lang="ru-RU"/>
        </a:p>
      </dgm:t>
    </dgm:pt>
    <dgm:pt modelId="{152C8293-5EBF-4D3E-B34C-E05A020B26BA}" type="sibTrans" cxnId="{86674898-A896-4325-B1A3-F34D700F30F7}">
      <dgm:prSet/>
      <dgm:spPr/>
      <dgm:t>
        <a:bodyPr/>
        <a:lstStyle/>
        <a:p>
          <a:endParaRPr lang="ru-RU"/>
        </a:p>
      </dgm:t>
    </dgm:pt>
    <dgm:pt modelId="{5D0E06B9-4B9E-4678-AD4E-4A1B62D44893}">
      <dgm:prSet phldrT="[Текст]" custT="1"/>
      <dgm:spPr>
        <a:solidFill>
          <a:srgbClr val="95CFC1"/>
        </a:solidFill>
      </dgm:spPr>
      <dgm:t>
        <a:bodyPr/>
        <a:lstStyle/>
        <a:p>
          <a:endParaRPr lang="ru-RU"/>
        </a:p>
      </dgm:t>
    </dgm:pt>
    <dgm:pt modelId="{486531C3-449E-4468-A39D-1232F5D87FC8}" type="parTrans" cxnId="{F6CD566F-0AB5-4E82-8BF4-3E6C6D3DF0AB}">
      <dgm:prSet/>
      <dgm:spPr/>
      <dgm:t>
        <a:bodyPr/>
        <a:lstStyle/>
        <a:p>
          <a:endParaRPr lang="ru-RU"/>
        </a:p>
      </dgm:t>
    </dgm:pt>
    <dgm:pt modelId="{10F6B6FA-CFB2-4124-B75B-84C7D8E6BCB6}" type="sibTrans" cxnId="{F6CD566F-0AB5-4E82-8BF4-3E6C6D3DF0AB}">
      <dgm:prSet/>
      <dgm:spPr/>
      <dgm:t>
        <a:bodyPr/>
        <a:lstStyle/>
        <a:p>
          <a:endParaRPr lang="ru-RU"/>
        </a:p>
      </dgm:t>
    </dgm:pt>
    <dgm:pt modelId="{993365A5-1D18-4963-92DA-D69821BC8F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Налог, взимаемый в связи с применением упрощенной системы налогообложения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AB0D9E60-55FF-46DF-A35C-DBF3C3AFB2C9}" type="parTrans" cxnId="{60469AA5-BD3D-4109-9B93-F0358FCC82FB}">
      <dgm:prSet/>
      <dgm:spPr/>
      <dgm:t>
        <a:bodyPr/>
        <a:lstStyle/>
        <a:p>
          <a:endParaRPr lang="ru-RU"/>
        </a:p>
      </dgm:t>
    </dgm:pt>
    <dgm:pt modelId="{D0C8ED37-62CA-45AD-BEE6-C9E4A0F575EB}" type="sibTrans" cxnId="{60469AA5-BD3D-4109-9B93-F0358FCC82FB}">
      <dgm:prSet/>
      <dgm:spPr/>
      <dgm:t>
        <a:bodyPr/>
        <a:lstStyle/>
        <a:p>
          <a:endParaRPr lang="ru-RU"/>
        </a:p>
      </dgm:t>
    </dgm:pt>
    <dgm:pt modelId="{01C03E7D-53B3-4443-8599-30C5577889EE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Туристический налог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378B54B6-922C-4D4A-94B8-3B2125645641}" type="parTrans" cxnId="{7B2E25BE-2D68-4AC0-8704-EE10593C9FF0}">
      <dgm:prSet/>
      <dgm:spPr/>
      <dgm:t>
        <a:bodyPr/>
        <a:lstStyle/>
        <a:p>
          <a:endParaRPr lang="ru-RU"/>
        </a:p>
      </dgm:t>
    </dgm:pt>
    <dgm:pt modelId="{103342D7-375F-4EDF-A3D2-0D08A91BE046}" type="sibTrans" cxnId="{7B2E25BE-2D68-4AC0-8704-EE10593C9FF0}">
      <dgm:prSet/>
      <dgm:spPr/>
      <dgm:t>
        <a:bodyPr/>
        <a:lstStyle/>
        <a:p>
          <a:endParaRPr lang="ru-RU"/>
        </a:p>
      </dgm:t>
    </dgm:pt>
    <dgm:pt modelId="{BC7703D5-A76D-46F8-BCD6-3146D16F419E}" type="pres">
      <dgm:prSet presAssocID="{4B693F50-0CB0-43CF-949F-EE6530FE3A7E}" presName="Name0" presStyleCnt="0">
        <dgm:presLayoutVars>
          <dgm:chMax val="7"/>
          <dgm:chPref val="7"/>
          <dgm:dir/>
        </dgm:presLayoutVars>
      </dgm:prSet>
      <dgm:spPr/>
    </dgm:pt>
    <dgm:pt modelId="{C15BDFFC-BA3F-42CC-9AA4-5DC664EDE162}" type="pres">
      <dgm:prSet presAssocID="{4B693F50-0CB0-43CF-949F-EE6530FE3A7E}" presName="Name1" presStyleCnt="0"/>
      <dgm:spPr/>
    </dgm:pt>
    <dgm:pt modelId="{860E774C-68C0-44D3-A3BD-0103BA74A0D6}" type="pres">
      <dgm:prSet presAssocID="{4B693F50-0CB0-43CF-949F-EE6530FE3A7E}" presName="cycle" presStyleCnt="0"/>
      <dgm:spPr/>
    </dgm:pt>
    <dgm:pt modelId="{8A821817-8316-4ADE-86F3-4E8229CF1B13}" type="pres">
      <dgm:prSet presAssocID="{4B693F50-0CB0-43CF-949F-EE6530FE3A7E}" presName="srcNode" presStyleLbl="node1" presStyleIdx="0" presStyleCnt="7"/>
      <dgm:spPr/>
    </dgm:pt>
    <dgm:pt modelId="{99EB9A66-19E6-49A0-BA2B-10CB613A52D3}" type="pres">
      <dgm:prSet presAssocID="{4B693F50-0CB0-43CF-949F-EE6530FE3A7E}" presName="conn" presStyleLbl="parChTrans1D2" presStyleIdx="0" presStyleCnt="1"/>
      <dgm:spPr/>
      <dgm:t>
        <a:bodyPr/>
        <a:lstStyle/>
        <a:p>
          <a:endParaRPr lang="ru-RU"/>
        </a:p>
      </dgm:t>
    </dgm:pt>
    <dgm:pt modelId="{3FE7A8E8-6FED-436F-88A4-E44337F3C479}" type="pres">
      <dgm:prSet presAssocID="{4B693F50-0CB0-43CF-949F-EE6530FE3A7E}" presName="extraNode" presStyleLbl="node1" presStyleIdx="0" presStyleCnt="7"/>
      <dgm:spPr/>
    </dgm:pt>
    <dgm:pt modelId="{05F1F13D-0B3F-4871-AAC9-A2B38F157F1C}" type="pres">
      <dgm:prSet presAssocID="{4B693F50-0CB0-43CF-949F-EE6530FE3A7E}" presName="dstNode" presStyleLbl="node1" presStyleIdx="0" presStyleCnt="7"/>
      <dgm:spPr/>
    </dgm:pt>
    <dgm:pt modelId="{DE0436C5-63C4-4775-994F-10A4FEAA8867}" type="pres">
      <dgm:prSet presAssocID="{A7AE1D5D-016E-4998-B9D1-98690693A271}" presName="text_1" presStyleLbl="node1" presStyleIdx="0" presStyleCnt="7" custLinFactNeighborX="-653" custLinFactNeighborY="-28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BAFB-8A9D-45A5-9EA9-BD1A3FA4917B}" type="pres">
      <dgm:prSet presAssocID="{A7AE1D5D-016E-4998-B9D1-98690693A271}" presName="accent_1" presStyleCnt="0"/>
      <dgm:spPr/>
    </dgm:pt>
    <dgm:pt modelId="{2519B6F3-58D7-49AE-BFD9-392EFA1361FC}" type="pres">
      <dgm:prSet presAssocID="{A7AE1D5D-016E-4998-B9D1-98690693A271}" presName="accentRepeatNode" presStyleLbl="solidFgAcc1" presStyleIdx="0" presStyleCnt="7" custLinFactNeighborX="-29992" custLinFactNeighborY="-20431"/>
      <dgm:spPr>
        <a:ln>
          <a:solidFill>
            <a:srgbClr val="95CFC1"/>
          </a:solidFill>
        </a:ln>
      </dgm:spPr>
    </dgm:pt>
    <dgm:pt modelId="{CA6A0953-98A2-40BD-A23A-E170F455F1E5}" type="pres">
      <dgm:prSet presAssocID="{83375C18-4340-4523-B79A-35EB94814DA9}" presName="text_2" presStyleLbl="node1" presStyleIdx="1" presStyleCnt="7" custLinFactNeighborX="-800" custLinFactNeighborY="-5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8A603-A4B1-43D9-8537-A539E0117A0C}" type="pres">
      <dgm:prSet presAssocID="{83375C18-4340-4523-B79A-35EB94814DA9}" presName="accent_2" presStyleCnt="0"/>
      <dgm:spPr/>
    </dgm:pt>
    <dgm:pt modelId="{569F3136-F645-4D33-9875-AE6A701C93C0}" type="pres">
      <dgm:prSet presAssocID="{83375C18-4340-4523-B79A-35EB94814DA9}" presName="accentRepeatNode" presStyleLbl="solidFgAcc1" presStyleIdx="1" presStyleCnt="7" custLinFactNeighborX="-20813" custLinFactNeighborY="-46348"/>
      <dgm:spPr>
        <a:ln>
          <a:solidFill>
            <a:srgbClr val="95CFC1"/>
          </a:solidFill>
        </a:ln>
      </dgm:spPr>
    </dgm:pt>
    <dgm:pt modelId="{6D34485F-EF7E-4B2E-AA8D-A2C2B6E2354F}" type="pres">
      <dgm:prSet presAssocID="{01C03E7D-53B3-4443-8599-30C5577889EE}" presName="text_3" presStyleLbl="node1" presStyleIdx="2" presStyleCnt="7" custLinFactNeighborX="234" custLinFactNeighborY="-8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797B2-6665-4461-B684-50E00F92460B}" type="pres">
      <dgm:prSet presAssocID="{01C03E7D-53B3-4443-8599-30C5577889EE}" presName="accent_3" presStyleCnt="0"/>
      <dgm:spPr/>
    </dgm:pt>
    <dgm:pt modelId="{2D20D580-65BC-4E36-A9B0-BB03269C148D}" type="pres">
      <dgm:prSet presAssocID="{01C03E7D-53B3-4443-8599-30C5577889EE}" presName="accentRepeatNode" presStyleLbl="solidFgAcc1" presStyleIdx="2" presStyleCnt="7" custLinFactNeighborX="-20875" custLinFactNeighborY="-53197"/>
      <dgm:spPr/>
    </dgm:pt>
    <dgm:pt modelId="{D7C78DFE-4AB3-4ABC-B692-2B2A3CED1FF9}" type="pres">
      <dgm:prSet presAssocID="{B3E15AE0-B1E4-4CA6-B83D-9260465D0C4F}" presName="text_4" presStyleLbl="node1" presStyleIdx="3" presStyleCnt="7" custScaleX="99890" custScaleY="205415" custLinFactNeighborY="-6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88EFB-71D6-4691-B482-BF37CA5BC90A}" type="pres">
      <dgm:prSet presAssocID="{B3E15AE0-B1E4-4CA6-B83D-9260465D0C4F}" presName="accent_4" presStyleCnt="0"/>
      <dgm:spPr/>
    </dgm:pt>
    <dgm:pt modelId="{24D8B427-2FDF-46DB-833C-CFAAACECF942}" type="pres">
      <dgm:prSet presAssocID="{B3E15AE0-B1E4-4CA6-B83D-9260465D0C4F}" presName="accentRepeatNode" presStyleLbl="solidFgAcc1" presStyleIdx="3" presStyleCnt="7" custLinFactNeighborX="-15388" custLinFactNeighborY="-39819"/>
      <dgm:spPr>
        <a:ln>
          <a:solidFill>
            <a:srgbClr val="95CFC1"/>
          </a:solidFill>
        </a:ln>
      </dgm:spPr>
    </dgm:pt>
    <dgm:pt modelId="{B752A649-ED35-463F-970F-D1D38CB00335}" type="pres">
      <dgm:prSet presAssocID="{993365A5-1D18-4963-92DA-D69821BC8F71}" presName="text_5" presStyleLbl="node1" presStyleIdx="4" presStyleCnt="7" custScaleX="99892" custScaleY="185738" custLinFactNeighborX="132" custLinFactNeighborY="2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059A7-00CA-46D4-8918-226FEA0A31FC}" type="pres">
      <dgm:prSet presAssocID="{993365A5-1D18-4963-92DA-D69821BC8F71}" presName="accent_5" presStyleCnt="0"/>
      <dgm:spPr/>
    </dgm:pt>
    <dgm:pt modelId="{4E259CED-65E6-410A-9A7C-20D050AC54B5}" type="pres">
      <dgm:prSet presAssocID="{993365A5-1D18-4963-92DA-D69821BC8F71}" presName="accentRepeatNode" presStyleLbl="solidFgAcc1" presStyleIdx="4" presStyleCnt="7" custLinFactNeighborX="-19434" custLinFactNeighborY="-14671"/>
      <dgm:spPr>
        <a:ln>
          <a:solidFill>
            <a:srgbClr val="95CFC1"/>
          </a:solidFill>
        </a:ln>
      </dgm:spPr>
    </dgm:pt>
    <dgm:pt modelId="{0EA868E0-16DA-49CC-94AD-11C81DC3F66E}" type="pres">
      <dgm:prSet presAssocID="{1F1A832C-4AC0-42A1-9716-53F39FEDDCE3}" presName="text_6" presStyleLbl="node1" presStyleIdx="5" presStyleCnt="7" custScaleX="97457" custScaleY="64027" custLinFactNeighborX="-65" custLinFactNeighborY="1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D1AA1-B7EA-4198-BF00-2ADF95F1C5E7}" type="pres">
      <dgm:prSet presAssocID="{1F1A832C-4AC0-42A1-9716-53F39FEDDCE3}" presName="accent_6" presStyleCnt="0"/>
      <dgm:spPr/>
    </dgm:pt>
    <dgm:pt modelId="{D951D33C-4BCC-4B22-9495-35631B1D0EFB}" type="pres">
      <dgm:prSet presAssocID="{1F1A832C-4AC0-42A1-9716-53F39FEDDCE3}" presName="accentRepeatNode" presStyleLbl="solidFgAcc1" presStyleIdx="5" presStyleCnt="7" custLinFactNeighborX="-21846" custLinFactNeighborY="12628"/>
      <dgm:spPr>
        <a:ln>
          <a:solidFill>
            <a:srgbClr val="95CFC1"/>
          </a:solidFill>
        </a:ln>
      </dgm:spPr>
    </dgm:pt>
    <dgm:pt modelId="{2E0B8A41-6679-40A8-85F1-E8599DEBD8CB}" type="pres">
      <dgm:prSet presAssocID="{7D4E1A5D-04A8-4343-9C13-196CDE54D410}" presName="text_7" presStyleLbl="node1" presStyleIdx="6" presStyleCnt="7" custScaleX="96643" custScaleY="160608" custLinFactNeighborX="1382" custLinFactNeighborY="1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9C5F-5D81-41B9-A4FD-CD6607C8EB1E}" type="pres">
      <dgm:prSet presAssocID="{7D4E1A5D-04A8-4343-9C13-196CDE54D410}" presName="accent_7" presStyleCnt="0"/>
      <dgm:spPr/>
    </dgm:pt>
    <dgm:pt modelId="{85E5AC6A-286B-4F3A-B6C7-77131CDDA018}" type="pres">
      <dgm:prSet presAssocID="{7D4E1A5D-04A8-4343-9C13-196CDE54D410}" presName="accentRepeatNode" presStyleLbl="solidFgAcc1" presStyleIdx="6" presStyleCnt="7" custLinFactNeighborX="-46143" custLinFactNeighborY="37896"/>
      <dgm:spPr>
        <a:ln>
          <a:solidFill>
            <a:srgbClr val="95CFC1"/>
          </a:solidFill>
        </a:ln>
      </dgm:spPr>
    </dgm:pt>
  </dgm:ptLst>
  <dgm:cxnLst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7E81B4C4-EE40-4181-8778-D40B2B62A031}" type="presOf" srcId="{1F1A832C-4AC0-42A1-9716-53F39FEDDCE3}" destId="{0EA868E0-16DA-49CC-94AD-11C81DC3F66E}" srcOrd="0" destOrd="0" presId="urn:microsoft.com/office/officeart/2008/layout/VerticalCurvedList"/>
    <dgm:cxn modelId="{CD55A0A2-9220-48FB-A6E3-391CE5421841}" srcId="{4B693F50-0CB0-43CF-949F-EE6530FE3A7E}" destId="{B3E15AE0-B1E4-4CA6-B83D-9260465D0C4F}" srcOrd="3" destOrd="0" parTransId="{973B375F-BEE4-4B1E-AC78-D37FCD31A063}" sibTransId="{567B0B2D-39B8-40EA-8CA2-DCF820DE8294}"/>
    <dgm:cxn modelId="{F6CD566F-0AB5-4E82-8BF4-3E6C6D3DF0AB}" srcId="{4B693F50-0CB0-43CF-949F-EE6530FE3A7E}" destId="{5D0E06B9-4B9E-4678-AD4E-4A1B62D44893}" srcOrd="7" destOrd="0" parTransId="{486531C3-449E-4468-A39D-1232F5D87FC8}" sibTransId="{10F6B6FA-CFB2-4124-B75B-84C7D8E6BCB6}"/>
    <dgm:cxn modelId="{E0543414-9EC7-4982-8EF7-B87259570652}" type="presOf" srcId="{A7AE1D5D-016E-4998-B9D1-98690693A271}" destId="{DE0436C5-63C4-4775-994F-10A4FEAA8867}" srcOrd="0" destOrd="0" presId="urn:microsoft.com/office/officeart/2008/layout/VerticalCurvedList"/>
    <dgm:cxn modelId="{2ED22C5B-4960-47AD-8679-0E90C66482B4}" type="presOf" srcId="{B3E15AE0-B1E4-4CA6-B83D-9260465D0C4F}" destId="{D7C78DFE-4AB3-4ABC-B692-2B2A3CED1FF9}" srcOrd="0" destOrd="0" presId="urn:microsoft.com/office/officeart/2008/layout/VerticalCurvedList"/>
    <dgm:cxn modelId="{834B73B6-602C-4026-B470-A1D2737C0DDB}" type="presOf" srcId="{01C03E7D-53B3-4443-8599-30C5577889EE}" destId="{6D34485F-EF7E-4B2E-AA8D-A2C2B6E2354F}" srcOrd="0" destOrd="0" presId="urn:microsoft.com/office/officeart/2008/layout/VerticalCurvedList"/>
    <dgm:cxn modelId="{32BCA9A6-449D-4D08-8091-C9A25C9A3229}" type="presOf" srcId="{83375C18-4340-4523-B79A-35EB94814DA9}" destId="{CA6A0953-98A2-40BD-A23A-E170F455F1E5}" srcOrd="0" destOrd="0" presId="urn:microsoft.com/office/officeart/2008/layout/VerticalCurvedList"/>
    <dgm:cxn modelId="{7B2E25BE-2D68-4AC0-8704-EE10593C9FF0}" srcId="{4B693F50-0CB0-43CF-949F-EE6530FE3A7E}" destId="{01C03E7D-53B3-4443-8599-30C5577889EE}" srcOrd="2" destOrd="0" parTransId="{378B54B6-922C-4D4A-94B8-3B2125645641}" sibTransId="{103342D7-375F-4EDF-A3D2-0D08A91BE046}"/>
    <dgm:cxn modelId="{910D42B5-ECC4-42C7-B715-A3E3CC420389}" type="presOf" srcId="{7D4E1A5D-04A8-4343-9C13-196CDE54D410}" destId="{2E0B8A41-6679-40A8-85F1-E8599DEBD8CB}" srcOrd="0" destOrd="0" presId="urn:microsoft.com/office/officeart/2008/layout/VerticalCurvedList"/>
    <dgm:cxn modelId="{86674898-A896-4325-B1A3-F34D700F30F7}" srcId="{4B693F50-0CB0-43CF-949F-EE6530FE3A7E}" destId="{7D4E1A5D-04A8-4343-9C13-196CDE54D410}" srcOrd="6" destOrd="0" parTransId="{659ED844-757A-4C9E-933D-6866E8D4292A}" sibTransId="{152C8293-5EBF-4D3E-B34C-E05A020B26BA}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FB327959-EFF4-4D63-A9BF-D04CAA98EF2C}" srcId="{4B693F50-0CB0-43CF-949F-EE6530FE3A7E}" destId="{1F1A832C-4AC0-42A1-9716-53F39FEDDCE3}" srcOrd="5" destOrd="0" parTransId="{1FF2B95C-E13E-487F-8622-6BEEE76161A3}" sibTransId="{6F143D80-D67E-4FA0-97D7-2E5654985945}"/>
    <dgm:cxn modelId="{5A5B1EE3-7A0A-4C1E-8C0E-66072147939C}" type="presOf" srcId="{C29A063C-E9BC-4F7A-B30B-238E45EE2763}" destId="{99EB9A66-19E6-49A0-BA2B-10CB613A52D3}" srcOrd="0" destOrd="0" presId="urn:microsoft.com/office/officeart/2008/layout/VerticalCurvedList"/>
    <dgm:cxn modelId="{D66188B3-5789-4F49-9653-C3CB016AA79C}" type="presOf" srcId="{993365A5-1D18-4963-92DA-D69821BC8F71}" destId="{B752A649-ED35-463F-970F-D1D38CB00335}" srcOrd="0" destOrd="0" presId="urn:microsoft.com/office/officeart/2008/layout/VerticalCurvedList"/>
    <dgm:cxn modelId="{796550EB-99C5-4F7B-AC8E-91768CC63A4C}" type="presOf" srcId="{4B693F50-0CB0-43CF-949F-EE6530FE3A7E}" destId="{BC7703D5-A76D-46F8-BCD6-3146D16F419E}" srcOrd="0" destOrd="0" presId="urn:microsoft.com/office/officeart/2008/layout/VerticalCurvedList"/>
    <dgm:cxn modelId="{60469AA5-BD3D-4109-9B93-F0358FCC82FB}" srcId="{4B693F50-0CB0-43CF-949F-EE6530FE3A7E}" destId="{993365A5-1D18-4963-92DA-D69821BC8F71}" srcOrd="4" destOrd="0" parTransId="{AB0D9E60-55FF-46DF-A35C-DBF3C3AFB2C9}" sibTransId="{D0C8ED37-62CA-45AD-BEE6-C9E4A0F575EB}"/>
    <dgm:cxn modelId="{71894EB7-9FC0-41EF-88F2-27C9413E03E7}" type="presParOf" srcId="{BC7703D5-A76D-46F8-BCD6-3146D16F419E}" destId="{C15BDFFC-BA3F-42CC-9AA4-5DC664EDE162}" srcOrd="0" destOrd="0" presId="urn:microsoft.com/office/officeart/2008/layout/VerticalCurvedList"/>
    <dgm:cxn modelId="{B94F83F5-569B-477B-A1FE-D61B284C03AF}" type="presParOf" srcId="{C15BDFFC-BA3F-42CC-9AA4-5DC664EDE162}" destId="{860E774C-68C0-44D3-A3BD-0103BA74A0D6}" srcOrd="0" destOrd="0" presId="urn:microsoft.com/office/officeart/2008/layout/VerticalCurvedList"/>
    <dgm:cxn modelId="{91C4C9C2-B699-441A-9EFF-BFD464C05B61}" type="presParOf" srcId="{860E774C-68C0-44D3-A3BD-0103BA74A0D6}" destId="{8A821817-8316-4ADE-86F3-4E8229CF1B13}" srcOrd="0" destOrd="0" presId="urn:microsoft.com/office/officeart/2008/layout/VerticalCurvedList"/>
    <dgm:cxn modelId="{8A573788-B028-4D9A-973A-1B7E96372222}" type="presParOf" srcId="{860E774C-68C0-44D3-A3BD-0103BA74A0D6}" destId="{99EB9A66-19E6-49A0-BA2B-10CB613A52D3}" srcOrd="1" destOrd="0" presId="urn:microsoft.com/office/officeart/2008/layout/VerticalCurvedList"/>
    <dgm:cxn modelId="{B83097C6-1F8F-42EA-AAF2-E63DFDF2E779}" type="presParOf" srcId="{860E774C-68C0-44D3-A3BD-0103BA74A0D6}" destId="{3FE7A8E8-6FED-436F-88A4-E44337F3C479}" srcOrd="2" destOrd="0" presId="urn:microsoft.com/office/officeart/2008/layout/VerticalCurvedList"/>
    <dgm:cxn modelId="{CFCDAE6D-0A64-47E9-918A-D26B9BFECE56}" type="presParOf" srcId="{860E774C-68C0-44D3-A3BD-0103BA74A0D6}" destId="{05F1F13D-0B3F-4871-AAC9-A2B38F157F1C}" srcOrd="3" destOrd="0" presId="urn:microsoft.com/office/officeart/2008/layout/VerticalCurvedList"/>
    <dgm:cxn modelId="{5AB9C286-57AC-442B-BBEE-3DB8088A4D0C}" type="presParOf" srcId="{C15BDFFC-BA3F-42CC-9AA4-5DC664EDE162}" destId="{DE0436C5-63C4-4775-994F-10A4FEAA8867}" srcOrd="1" destOrd="0" presId="urn:microsoft.com/office/officeart/2008/layout/VerticalCurvedList"/>
    <dgm:cxn modelId="{744BA338-A604-48F6-85B2-81945060CB2B}" type="presParOf" srcId="{C15BDFFC-BA3F-42CC-9AA4-5DC664EDE162}" destId="{8B15BAFB-8A9D-45A5-9EA9-BD1A3FA4917B}" srcOrd="2" destOrd="0" presId="urn:microsoft.com/office/officeart/2008/layout/VerticalCurvedList"/>
    <dgm:cxn modelId="{C6D08F1D-794A-40D7-8CC8-A440BB4A0272}" type="presParOf" srcId="{8B15BAFB-8A9D-45A5-9EA9-BD1A3FA4917B}" destId="{2519B6F3-58D7-49AE-BFD9-392EFA1361FC}" srcOrd="0" destOrd="0" presId="urn:microsoft.com/office/officeart/2008/layout/VerticalCurvedList"/>
    <dgm:cxn modelId="{3D0C20FF-27BA-4F48-B530-09304ADA3C47}" type="presParOf" srcId="{C15BDFFC-BA3F-42CC-9AA4-5DC664EDE162}" destId="{CA6A0953-98A2-40BD-A23A-E170F455F1E5}" srcOrd="3" destOrd="0" presId="urn:microsoft.com/office/officeart/2008/layout/VerticalCurvedList"/>
    <dgm:cxn modelId="{59AA8B0B-4056-4F49-BA0E-D90076EA47CA}" type="presParOf" srcId="{C15BDFFC-BA3F-42CC-9AA4-5DC664EDE162}" destId="{3AE8A603-A4B1-43D9-8537-A539E0117A0C}" srcOrd="4" destOrd="0" presId="urn:microsoft.com/office/officeart/2008/layout/VerticalCurvedList"/>
    <dgm:cxn modelId="{F9C69C67-68AD-45A1-BCFA-AB9864E13814}" type="presParOf" srcId="{3AE8A603-A4B1-43D9-8537-A539E0117A0C}" destId="{569F3136-F645-4D33-9875-AE6A701C93C0}" srcOrd="0" destOrd="0" presId="urn:microsoft.com/office/officeart/2008/layout/VerticalCurvedList"/>
    <dgm:cxn modelId="{01EA5BFD-3CE9-4DF9-B1C8-C5B2E10CB910}" type="presParOf" srcId="{C15BDFFC-BA3F-42CC-9AA4-5DC664EDE162}" destId="{6D34485F-EF7E-4B2E-AA8D-A2C2B6E2354F}" srcOrd="5" destOrd="0" presId="urn:microsoft.com/office/officeart/2008/layout/VerticalCurvedList"/>
    <dgm:cxn modelId="{C953EFB1-08B3-492E-854B-3DFE1B4C6E14}" type="presParOf" srcId="{C15BDFFC-BA3F-42CC-9AA4-5DC664EDE162}" destId="{C70797B2-6665-4461-B684-50E00F92460B}" srcOrd="6" destOrd="0" presId="urn:microsoft.com/office/officeart/2008/layout/VerticalCurvedList"/>
    <dgm:cxn modelId="{363CBE14-5FC7-4082-941A-B7D229FED67B}" type="presParOf" srcId="{C70797B2-6665-4461-B684-50E00F92460B}" destId="{2D20D580-65BC-4E36-A9B0-BB03269C148D}" srcOrd="0" destOrd="0" presId="urn:microsoft.com/office/officeart/2008/layout/VerticalCurvedList"/>
    <dgm:cxn modelId="{8C493B72-F94B-4548-ADC4-6BCB9F2FD918}" type="presParOf" srcId="{C15BDFFC-BA3F-42CC-9AA4-5DC664EDE162}" destId="{D7C78DFE-4AB3-4ABC-B692-2B2A3CED1FF9}" srcOrd="7" destOrd="0" presId="urn:microsoft.com/office/officeart/2008/layout/VerticalCurvedList"/>
    <dgm:cxn modelId="{EAFE0704-6D7E-4FCA-BBE2-019EAA1C6CD3}" type="presParOf" srcId="{C15BDFFC-BA3F-42CC-9AA4-5DC664EDE162}" destId="{9F788EFB-71D6-4691-B482-BF37CA5BC90A}" srcOrd="8" destOrd="0" presId="urn:microsoft.com/office/officeart/2008/layout/VerticalCurvedList"/>
    <dgm:cxn modelId="{50905E32-C64C-467E-ACF6-5668585AD66D}" type="presParOf" srcId="{9F788EFB-71D6-4691-B482-BF37CA5BC90A}" destId="{24D8B427-2FDF-46DB-833C-CFAAACECF942}" srcOrd="0" destOrd="0" presId="urn:microsoft.com/office/officeart/2008/layout/VerticalCurvedList"/>
    <dgm:cxn modelId="{3ED0BBDD-5E04-451A-AEF5-D0952D2CE13F}" type="presParOf" srcId="{C15BDFFC-BA3F-42CC-9AA4-5DC664EDE162}" destId="{B752A649-ED35-463F-970F-D1D38CB00335}" srcOrd="9" destOrd="0" presId="urn:microsoft.com/office/officeart/2008/layout/VerticalCurvedList"/>
    <dgm:cxn modelId="{4FB6BD9A-1DC7-42E4-987E-F4EC8131D4CE}" type="presParOf" srcId="{C15BDFFC-BA3F-42CC-9AA4-5DC664EDE162}" destId="{743059A7-00CA-46D4-8918-226FEA0A31FC}" srcOrd="10" destOrd="0" presId="urn:microsoft.com/office/officeart/2008/layout/VerticalCurvedList"/>
    <dgm:cxn modelId="{D46D06C4-3FAF-4072-8463-90545B0CCAB8}" type="presParOf" srcId="{743059A7-00CA-46D4-8918-226FEA0A31FC}" destId="{4E259CED-65E6-410A-9A7C-20D050AC54B5}" srcOrd="0" destOrd="0" presId="urn:microsoft.com/office/officeart/2008/layout/VerticalCurvedList"/>
    <dgm:cxn modelId="{4977ECE4-3C31-402D-8288-598C1A5A6E8A}" type="presParOf" srcId="{C15BDFFC-BA3F-42CC-9AA4-5DC664EDE162}" destId="{0EA868E0-16DA-49CC-94AD-11C81DC3F66E}" srcOrd="11" destOrd="0" presId="urn:microsoft.com/office/officeart/2008/layout/VerticalCurvedList"/>
    <dgm:cxn modelId="{B0EA5AAC-0012-4698-8D05-50180E23E2D1}" type="presParOf" srcId="{C15BDFFC-BA3F-42CC-9AA4-5DC664EDE162}" destId="{362D1AA1-B7EA-4198-BF00-2ADF95F1C5E7}" srcOrd="12" destOrd="0" presId="urn:microsoft.com/office/officeart/2008/layout/VerticalCurvedList"/>
    <dgm:cxn modelId="{1F960801-2A47-4D0F-9C6B-76921965A3BE}" type="presParOf" srcId="{362D1AA1-B7EA-4198-BF00-2ADF95F1C5E7}" destId="{D951D33C-4BCC-4B22-9495-35631B1D0EFB}" srcOrd="0" destOrd="0" presId="urn:microsoft.com/office/officeart/2008/layout/VerticalCurvedList"/>
    <dgm:cxn modelId="{FC84534F-423F-4112-ABE0-DEDE81BB31C5}" type="presParOf" srcId="{C15BDFFC-BA3F-42CC-9AA4-5DC664EDE162}" destId="{2E0B8A41-6679-40A8-85F1-E8599DEBD8CB}" srcOrd="13" destOrd="0" presId="urn:microsoft.com/office/officeart/2008/layout/VerticalCurvedList"/>
    <dgm:cxn modelId="{BCF5677B-FADB-40F3-9FC1-87C0DB8BB723}" type="presParOf" srcId="{C15BDFFC-BA3F-42CC-9AA4-5DC664EDE162}" destId="{99229C5F-5D81-41B9-A4FD-CD6607C8EB1E}" srcOrd="14" destOrd="0" presId="urn:microsoft.com/office/officeart/2008/layout/VerticalCurvedList"/>
    <dgm:cxn modelId="{FA09396F-D6C4-4A5B-825C-9E56FBFB2FBE}" type="presParOf" srcId="{99229C5F-5D81-41B9-A4FD-CD6607C8EB1E}" destId="{85E5AC6A-286B-4F3A-B6C7-77131CDDA0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rgbClr val="95CFC1"/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2026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2027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2028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rgbClr val="49A18C">
            <a:alpha val="90000"/>
          </a:srgb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22 475 000,00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19 703 033,00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19 623 033,00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rgbClr val="95CFC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8/layout/VerticalCurvedList" loCatId="list" qsTypeId="urn:microsoft.com/office/officeart/2005/8/quickstyle/simple1#6" qsCatId="simple" csTypeId="urn:microsoft.com/office/officeart/2005/8/colors/accent1_2#6" csCatId="accent1" phldr="1"/>
      <dgm:spPr/>
    </dgm:pt>
    <dgm:pt modelId="{A7AE1D5D-016E-4998-B9D1-98690693A271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Арендная плата за земельные участки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D0458BA-C259-4FC4-88B2-AC92B8B4185B}" type="parTrans" cxnId="{5DC809E6-428F-4E3E-8D9A-2208F9FCF8EB}">
      <dgm:prSet/>
      <dgm:spPr/>
      <dgm:t>
        <a:bodyPr/>
        <a:lstStyle/>
        <a:p>
          <a:endParaRPr lang="ru-RU"/>
        </a:p>
      </dgm:t>
    </dgm:pt>
    <dgm:pt modelId="{C29A063C-E9BC-4F7A-B30B-238E45EE2763}" type="sibTrans" cxnId="{5DC809E6-428F-4E3E-8D9A-2208F9FCF8EB}">
      <dgm:prSet/>
      <dgm:spPr/>
      <dgm:t>
        <a:bodyPr/>
        <a:lstStyle/>
        <a:p>
          <a:endParaRPr lang="ru-RU"/>
        </a:p>
      </dgm:t>
    </dgm:pt>
    <dgm:pt modelId="{83375C18-4340-4523-B79A-35EB94814DA9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Платежи за аренду муниципального имущества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E7380FF-6537-48BA-90D0-88A6660B4FF6}" type="parTrans" cxnId="{707B64F0-2E9B-4445-8306-0137C25DBBF8}">
      <dgm:prSet/>
      <dgm:spPr/>
      <dgm:t>
        <a:bodyPr/>
        <a:lstStyle/>
        <a:p>
          <a:endParaRPr lang="ru-RU"/>
        </a:p>
      </dgm:t>
    </dgm:pt>
    <dgm:pt modelId="{BE5C1B20-6A0B-4866-99AE-EB4785CDE884}" type="sibTrans" cxnId="{707B64F0-2E9B-4445-8306-0137C25DBBF8}">
      <dgm:prSet/>
      <dgm:spPr/>
      <dgm:t>
        <a:bodyPr/>
        <a:lstStyle/>
        <a:p>
          <a:endParaRPr lang="ru-RU"/>
        </a:p>
      </dgm:t>
    </dgm:pt>
    <dgm:pt modelId="{B3E15AE0-B1E4-4CA6-B83D-9260465D0C4F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Прочие доходы от использования муниципального имущества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973B375F-BEE4-4B1E-AC78-D37FCD31A063}" type="parTrans" cxnId="{CD55A0A2-9220-48FB-A6E3-391CE5421841}">
      <dgm:prSet/>
      <dgm:spPr/>
      <dgm:t>
        <a:bodyPr/>
        <a:lstStyle/>
        <a:p>
          <a:endParaRPr lang="ru-RU"/>
        </a:p>
      </dgm:t>
    </dgm:pt>
    <dgm:pt modelId="{567B0B2D-39B8-40EA-8CA2-DCF820DE8294}" type="sibTrans" cxnId="{CD55A0A2-9220-48FB-A6E3-391CE5421841}">
      <dgm:prSet/>
      <dgm:spPr/>
      <dgm:t>
        <a:bodyPr/>
        <a:lstStyle/>
        <a:p>
          <a:endParaRPr lang="ru-RU"/>
        </a:p>
      </dgm:t>
    </dgm:pt>
    <dgm:pt modelId="{5D0E06B9-4B9E-4678-AD4E-4A1B62D44893}">
      <dgm:prSet phldrT="[Текст]" custT="1"/>
      <dgm:spPr>
        <a:solidFill>
          <a:srgbClr val="95CFC1"/>
        </a:solidFill>
      </dgm:spPr>
      <dgm:t>
        <a:bodyPr/>
        <a:lstStyle/>
        <a:p>
          <a:r>
            <a:rPr lang="ru-RU" sz="2400" dirty="0" smtClean="0">
              <a:latin typeface="Century Gothic" panose="020B0502020202020204" pitchFamily="34" charset="0"/>
            </a:rPr>
            <a:t>Штрафные санкции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486531C3-449E-4468-A39D-1232F5D87FC8}" type="parTrans" cxnId="{F6CD566F-0AB5-4E82-8BF4-3E6C6D3DF0AB}">
      <dgm:prSet/>
      <dgm:spPr/>
      <dgm:t>
        <a:bodyPr/>
        <a:lstStyle/>
        <a:p>
          <a:endParaRPr lang="ru-RU"/>
        </a:p>
      </dgm:t>
    </dgm:pt>
    <dgm:pt modelId="{10F6B6FA-CFB2-4124-B75B-84C7D8E6BCB6}" type="sibTrans" cxnId="{F6CD566F-0AB5-4E82-8BF4-3E6C6D3DF0AB}">
      <dgm:prSet/>
      <dgm:spPr/>
      <dgm:t>
        <a:bodyPr/>
        <a:lstStyle/>
        <a:p>
          <a:endParaRPr lang="ru-RU"/>
        </a:p>
      </dgm:t>
    </dgm:pt>
    <dgm:pt modelId="{BC7703D5-A76D-46F8-BCD6-3146D16F419E}" type="pres">
      <dgm:prSet presAssocID="{4B693F50-0CB0-43CF-949F-EE6530FE3A7E}" presName="Name0" presStyleCnt="0">
        <dgm:presLayoutVars>
          <dgm:chMax val="7"/>
          <dgm:chPref val="7"/>
          <dgm:dir/>
        </dgm:presLayoutVars>
      </dgm:prSet>
      <dgm:spPr/>
    </dgm:pt>
    <dgm:pt modelId="{C15BDFFC-BA3F-42CC-9AA4-5DC664EDE162}" type="pres">
      <dgm:prSet presAssocID="{4B693F50-0CB0-43CF-949F-EE6530FE3A7E}" presName="Name1" presStyleCnt="0"/>
      <dgm:spPr/>
    </dgm:pt>
    <dgm:pt modelId="{860E774C-68C0-44D3-A3BD-0103BA74A0D6}" type="pres">
      <dgm:prSet presAssocID="{4B693F50-0CB0-43CF-949F-EE6530FE3A7E}" presName="cycle" presStyleCnt="0"/>
      <dgm:spPr/>
    </dgm:pt>
    <dgm:pt modelId="{8A821817-8316-4ADE-86F3-4E8229CF1B13}" type="pres">
      <dgm:prSet presAssocID="{4B693F50-0CB0-43CF-949F-EE6530FE3A7E}" presName="srcNode" presStyleLbl="node1" presStyleIdx="0" presStyleCnt="4"/>
      <dgm:spPr/>
    </dgm:pt>
    <dgm:pt modelId="{99EB9A66-19E6-49A0-BA2B-10CB613A52D3}" type="pres">
      <dgm:prSet presAssocID="{4B693F50-0CB0-43CF-949F-EE6530FE3A7E}" presName="conn" presStyleLbl="parChTrans1D2" presStyleIdx="0" presStyleCnt="1"/>
      <dgm:spPr/>
      <dgm:t>
        <a:bodyPr/>
        <a:lstStyle/>
        <a:p>
          <a:endParaRPr lang="ru-RU"/>
        </a:p>
      </dgm:t>
    </dgm:pt>
    <dgm:pt modelId="{3FE7A8E8-6FED-436F-88A4-E44337F3C479}" type="pres">
      <dgm:prSet presAssocID="{4B693F50-0CB0-43CF-949F-EE6530FE3A7E}" presName="extraNode" presStyleLbl="node1" presStyleIdx="0" presStyleCnt="4"/>
      <dgm:spPr/>
    </dgm:pt>
    <dgm:pt modelId="{05F1F13D-0B3F-4871-AAC9-A2B38F157F1C}" type="pres">
      <dgm:prSet presAssocID="{4B693F50-0CB0-43CF-949F-EE6530FE3A7E}" presName="dstNode" presStyleLbl="node1" presStyleIdx="0" presStyleCnt="4"/>
      <dgm:spPr/>
    </dgm:pt>
    <dgm:pt modelId="{DE0436C5-63C4-4775-994F-10A4FEAA8867}" type="pres">
      <dgm:prSet presAssocID="{A7AE1D5D-016E-4998-B9D1-98690693A271}" presName="text_1" presStyleLbl="node1" presStyleIdx="0" presStyleCnt="4" custScaleX="100378" custLinFactNeighborX="-588" custLinFactNeighborY="-16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BAFB-8A9D-45A5-9EA9-BD1A3FA4917B}" type="pres">
      <dgm:prSet presAssocID="{A7AE1D5D-016E-4998-B9D1-98690693A271}" presName="accent_1" presStyleCnt="0"/>
      <dgm:spPr/>
    </dgm:pt>
    <dgm:pt modelId="{2519B6F3-58D7-49AE-BFD9-392EFA1361FC}" type="pres">
      <dgm:prSet presAssocID="{A7AE1D5D-016E-4998-B9D1-98690693A271}" presName="accentRepeatNode" presStyleLbl="solidFgAcc1" presStyleIdx="0" presStyleCnt="4" custLinFactNeighborX="-9356" custLinFactNeighborY="-12877"/>
      <dgm:spPr>
        <a:ln>
          <a:solidFill>
            <a:srgbClr val="95CFC1"/>
          </a:solidFill>
        </a:ln>
      </dgm:spPr>
      <dgm:t>
        <a:bodyPr/>
        <a:lstStyle/>
        <a:p>
          <a:endParaRPr lang="ru-RU"/>
        </a:p>
      </dgm:t>
    </dgm:pt>
    <dgm:pt modelId="{CA6A0953-98A2-40BD-A23A-E170F455F1E5}" type="pres">
      <dgm:prSet presAssocID="{83375C18-4340-4523-B79A-35EB94814DA9}" presName="text_2" presStyleLbl="node1" presStyleIdx="1" presStyleCnt="4" custScaleX="100946" custScaleY="133664" custLinFactNeighborX="-927" custLinFactNeighborY="-29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8A603-A4B1-43D9-8537-A539E0117A0C}" type="pres">
      <dgm:prSet presAssocID="{83375C18-4340-4523-B79A-35EB94814DA9}" presName="accent_2" presStyleCnt="0"/>
      <dgm:spPr/>
    </dgm:pt>
    <dgm:pt modelId="{569F3136-F645-4D33-9875-AE6A701C93C0}" type="pres">
      <dgm:prSet presAssocID="{83375C18-4340-4523-B79A-35EB94814DA9}" presName="accentRepeatNode" presStyleLbl="solidFgAcc1" presStyleIdx="1" presStyleCnt="4" custLinFactNeighborX="-9349" custLinFactNeighborY="-25083"/>
      <dgm:spPr>
        <a:ln>
          <a:solidFill>
            <a:srgbClr val="95CFC1"/>
          </a:solidFill>
        </a:ln>
      </dgm:spPr>
      <dgm:t>
        <a:bodyPr/>
        <a:lstStyle/>
        <a:p>
          <a:endParaRPr lang="ru-RU"/>
        </a:p>
      </dgm:t>
    </dgm:pt>
    <dgm:pt modelId="{DEB5AF3C-C90F-4767-9B5A-4C0A21710619}" type="pres">
      <dgm:prSet presAssocID="{B3E15AE0-B1E4-4CA6-B83D-9260465D0C4F}" presName="text_3" presStyleLbl="node1" presStyleIdx="2" presStyleCnt="4" custScaleX="100018" custScaleY="153833" custLinFactNeighborX="-30" custLinFactNeighborY="-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848E0-008B-42B0-97AE-4BDD97B6A235}" type="pres">
      <dgm:prSet presAssocID="{B3E15AE0-B1E4-4CA6-B83D-9260465D0C4F}" presName="accent_3" presStyleCnt="0"/>
      <dgm:spPr/>
    </dgm:pt>
    <dgm:pt modelId="{24D8B427-2FDF-46DB-833C-CFAAACECF942}" type="pres">
      <dgm:prSet presAssocID="{B3E15AE0-B1E4-4CA6-B83D-9260465D0C4F}" presName="accentRepeatNode" presStyleLbl="solidFgAcc1" presStyleIdx="2" presStyleCnt="4" custLinFactNeighborX="582" custLinFactNeighborY="-24068"/>
      <dgm:spPr>
        <a:ln>
          <a:solidFill>
            <a:srgbClr val="95CFC1"/>
          </a:solidFill>
        </a:ln>
      </dgm:spPr>
    </dgm:pt>
    <dgm:pt modelId="{CB52701D-8F7E-47BC-90DA-E01019970D7E}" type="pres">
      <dgm:prSet presAssocID="{5D0E06B9-4B9E-4678-AD4E-4A1B62D4489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7BC68-D4A9-4716-B4EF-C0200CE9E9CE}" type="pres">
      <dgm:prSet presAssocID="{5D0E06B9-4B9E-4678-AD4E-4A1B62D44893}" presName="accent_4" presStyleCnt="0"/>
      <dgm:spPr/>
    </dgm:pt>
    <dgm:pt modelId="{97F98FA0-FF92-45D7-8F82-375A1785073E}" type="pres">
      <dgm:prSet presAssocID="{5D0E06B9-4B9E-4678-AD4E-4A1B62D44893}" presName="accentRepeatNode" presStyleLbl="solidFgAcc1" presStyleIdx="3" presStyleCnt="4" custLinFactNeighborX="-4048" custLinFactNeighborY="11461"/>
      <dgm:spPr>
        <a:ln>
          <a:solidFill>
            <a:srgbClr val="95CFC1"/>
          </a:solidFill>
        </a:ln>
      </dgm:spPr>
    </dgm:pt>
  </dgm:ptLst>
  <dgm:cxnLst>
    <dgm:cxn modelId="{CD55A0A2-9220-48FB-A6E3-391CE5421841}" srcId="{4B693F50-0CB0-43CF-949F-EE6530FE3A7E}" destId="{B3E15AE0-B1E4-4CA6-B83D-9260465D0C4F}" srcOrd="2" destOrd="0" parTransId="{973B375F-BEE4-4B1E-AC78-D37FCD31A063}" sibTransId="{567B0B2D-39B8-40EA-8CA2-DCF820DE8294}"/>
    <dgm:cxn modelId="{D097D5F9-6EB9-42C7-991E-953FDC866DCC}" type="presOf" srcId="{5D0E06B9-4B9E-4678-AD4E-4A1B62D44893}" destId="{CB52701D-8F7E-47BC-90DA-E01019970D7E}" srcOrd="0" destOrd="0" presId="urn:microsoft.com/office/officeart/2008/layout/VerticalCurvedList"/>
    <dgm:cxn modelId="{5DC809E6-428F-4E3E-8D9A-2208F9FCF8EB}" srcId="{4B693F50-0CB0-43CF-949F-EE6530FE3A7E}" destId="{A7AE1D5D-016E-4998-B9D1-98690693A271}" srcOrd="0" destOrd="0" parTransId="{8D0458BA-C259-4FC4-88B2-AC92B8B4185B}" sibTransId="{C29A063C-E9BC-4F7A-B30B-238E45EE2763}"/>
    <dgm:cxn modelId="{28321C3B-9EC6-4139-84C8-B50DC3D8245D}" type="presOf" srcId="{83375C18-4340-4523-B79A-35EB94814DA9}" destId="{CA6A0953-98A2-40BD-A23A-E170F455F1E5}" srcOrd="0" destOrd="0" presId="urn:microsoft.com/office/officeart/2008/layout/VerticalCurvedList"/>
    <dgm:cxn modelId="{99CE29C2-2DA8-406E-9495-69F655802A86}" type="presOf" srcId="{4B693F50-0CB0-43CF-949F-EE6530FE3A7E}" destId="{BC7703D5-A76D-46F8-BCD6-3146D16F419E}" srcOrd="0" destOrd="0" presId="urn:microsoft.com/office/officeart/2008/layout/VerticalCurvedList"/>
    <dgm:cxn modelId="{707B64F0-2E9B-4445-8306-0137C25DBBF8}" srcId="{4B693F50-0CB0-43CF-949F-EE6530FE3A7E}" destId="{83375C18-4340-4523-B79A-35EB94814DA9}" srcOrd="1" destOrd="0" parTransId="{8E7380FF-6537-48BA-90D0-88A6660B4FF6}" sibTransId="{BE5C1B20-6A0B-4866-99AE-EB4785CDE884}"/>
    <dgm:cxn modelId="{24DB72BD-5D42-4007-B3F2-F67098C8EAAE}" type="presOf" srcId="{B3E15AE0-B1E4-4CA6-B83D-9260465D0C4F}" destId="{DEB5AF3C-C90F-4767-9B5A-4C0A21710619}" srcOrd="0" destOrd="0" presId="urn:microsoft.com/office/officeart/2008/layout/VerticalCurvedList"/>
    <dgm:cxn modelId="{F6CD566F-0AB5-4E82-8BF4-3E6C6D3DF0AB}" srcId="{4B693F50-0CB0-43CF-949F-EE6530FE3A7E}" destId="{5D0E06B9-4B9E-4678-AD4E-4A1B62D44893}" srcOrd="3" destOrd="0" parTransId="{486531C3-449E-4468-A39D-1232F5D87FC8}" sibTransId="{10F6B6FA-CFB2-4124-B75B-84C7D8E6BCB6}"/>
    <dgm:cxn modelId="{E135DE8A-FF7D-46FA-ABBE-BC0830C861D4}" type="presOf" srcId="{C29A063C-E9BC-4F7A-B30B-238E45EE2763}" destId="{99EB9A66-19E6-49A0-BA2B-10CB613A52D3}" srcOrd="0" destOrd="0" presId="urn:microsoft.com/office/officeart/2008/layout/VerticalCurvedList"/>
    <dgm:cxn modelId="{F434B4FE-5C03-4BC1-8B89-E9762812A145}" type="presOf" srcId="{A7AE1D5D-016E-4998-B9D1-98690693A271}" destId="{DE0436C5-63C4-4775-994F-10A4FEAA8867}" srcOrd="0" destOrd="0" presId="urn:microsoft.com/office/officeart/2008/layout/VerticalCurvedList"/>
    <dgm:cxn modelId="{ACD2F4A6-F184-44D1-B2E6-2194171EBA5E}" type="presParOf" srcId="{BC7703D5-A76D-46F8-BCD6-3146D16F419E}" destId="{C15BDFFC-BA3F-42CC-9AA4-5DC664EDE162}" srcOrd="0" destOrd="0" presId="urn:microsoft.com/office/officeart/2008/layout/VerticalCurvedList"/>
    <dgm:cxn modelId="{1F78C632-261A-46BE-BEFB-0B83B8BF402D}" type="presParOf" srcId="{C15BDFFC-BA3F-42CC-9AA4-5DC664EDE162}" destId="{860E774C-68C0-44D3-A3BD-0103BA74A0D6}" srcOrd="0" destOrd="0" presId="urn:microsoft.com/office/officeart/2008/layout/VerticalCurvedList"/>
    <dgm:cxn modelId="{AA59B4FD-6461-494E-8AA0-C89E622B4299}" type="presParOf" srcId="{860E774C-68C0-44D3-A3BD-0103BA74A0D6}" destId="{8A821817-8316-4ADE-86F3-4E8229CF1B13}" srcOrd="0" destOrd="0" presId="urn:microsoft.com/office/officeart/2008/layout/VerticalCurvedList"/>
    <dgm:cxn modelId="{D33DEBA3-593D-469D-A9EA-49A9FD1BD760}" type="presParOf" srcId="{860E774C-68C0-44D3-A3BD-0103BA74A0D6}" destId="{99EB9A66-19E6-49A0-BA2B-10CB613A52D3}" srcOrd="1" destOrd="0" presId="urn:microsoft.com/office/officeart/2008/layout/VerticalCurvedList"/>
    <dgm:cxn modelId="{6118295C-EB31-4D08-9ABD-0F67CFB5332B}" type="presParOf" srcId="{860E774C-68C0-44D3-A3BD-0103BA74A0D6}" destId="{3FE7A8E8-6FED-436F-88A4-E44337F3C479}" srcOrd="2" destOrd="0" presId="urn:microsoft.com/office/officeart/2008/layout/VerticalCurvedList"/>
    <dgm:cxn modelId="{50410499-A358-4990-AD8F-2FFFA4A939B7}" type="presParOf" srcId="{860E774C-68C0-44D3-A3BD-0103BA74A0D6}" destId="{05F1F13D-0B3F-4871-AAC9-A2B38F157F1C}" srcOrd="3" destOrd="0" presId="urn:microsoft.com/office/officeart/2008/layout/VerticalCurvedList"/>
    <dgm:cxn modelId="{4B298760-9C39-42CC-90AE-5390BEF7FCFB}" type="presParOf" srcId="{C15BDFFC-BA3F-42CC-9AA4-5DC664EDE162}" destId="{DE0436C5-63C4-4775-994F-10A4FEAA8867}" srcOrd="1" destOrd="0" presId="urn:microsoft.com/office/officeart/2008/layout/VerticalCurvedList"/>
    <dgm:cxn modelId="{6131AD87-932F-457F-85BC-634532516159}" type="presParOf" srcId="{C15BDFFC-BA3F-42CC-9AA4-5DC664EDE162}" destId="{8B15BAFB-8A9D-45A5-9EA9-BD1A3FA4917B}" srcOrd="2" destOrd="0" presId="urn:microsoft.com/office/officeart/2008/layout/VerticalCurvedList"/>
    <dgm:cxn modelId="{2301533C-113F-4E15-A1A9-E07093A1EAC4}" type="presParOf" srcId="{8B15BAFB-8A9D-45A5-9EA9-BD1A3FA4917B}" destId="{2519B6F3-58D7-49AE-BFD9-392EFA1361FC}" srcOrd="0" destOrd="0" presId="urn:microsoft.com/office/officeart/2008/layout/VerticalCurvedList"/>
    <dgm:cxn modelId="{79BA37A1-3680-432A-BB76-8A6F40823B0B}" type="presParOf" srcId="{C15BDFFC-BA3F-42CC-9AA4-5DC664EDE162}" destId="{CA6A0953-98A2-40BD-A23A-E170F455F1E5}" srcOrd="3" destOrd="0" presId="urn:microsoft.com/office/officeart/2008/layout/VerticalCurvedList"/>
    <dgm:cxn modelId="{0E7BE084-50E0-4C4A-8F86-8BC8352F95F6}" type="presParOf" srcId="{C15BDFFC-BA3F-42CC-9AA4-5DC664EDE162}" destId="{3AE8A603-A4B1-43D9-8537-A539E0117A0C}" srcOrd="4" destOrd="0" presId="urn:microsoft.com/office/officeart/2008/layout/VerticalCurvedList"/>
    <dgm:cxn modelId="{78F91358-6418-4989-BF5C-E2B95516569D}" type="presParOf" srcId="{3AE8A603-A4B1-43D9-8537-A539E0117A0C}" destId="{569F3136-F645-4D33-9875-AE6A701C93C0}" srcOrd="0" destOrd="0" presId="urn:microsoft.com/office/officeart/2008/layout/VerticalCurvedList"/>
    <dgm:cxn modelId="{7E3F6596-95AC-473A-B516-5EBAFF488F6E}" type="presParOf" srcId="{C15BDFFC-BA3F-42CC-9AA4-5DC664EDE162}" destId="{DEB5AF3C-C90F-4767-9B5A-4C0A21710619}" srcOrd="5" destOrd="0" presId="urn:microsoft.com/office/officeart/2008/layout/VerticalCurvedList"/>
    <dgm:cxn modelId="{B7EFFEAB-9E48-4267-BAF6-CDF69C3FDDC2}" type="presParOf" srcId="{C15BDFFC-BA3F-42CC-9AA4-5DC664EDE162}" destId="{4DA848E0-008B-42B0-97AE-4BDD97B6A235}" srcOrd="6" destOrd="0" presId="urn:microsoft.com/office/officeart/2008/layout/VerticalCurvedList"/>
    <dgm:cxn modelId="{2626A21B-FA9E-4CE5-ADA3-53DB2E3FD90F}" type="presParOf" srcId="{4DA848E0-008B-42B0-97AE-4BDD97B6A235}" destId="{24D8B427-2FDF-46DB-833C-CFAAACECF942}" srcOrd="0" destOrd="0" presId="urn:microsoft.com/office/officeart/2008/layout/VerticalCurvedList"/>
    <dgm:cxn modelId="{E85759B4-4065-4EB8-B33B-51A666AE5CA1}" type="presParOf" srcId="{C15BDFFC-BA3F-42CC-9AA4-5DC664EDE162}" destId="{CB52701D-8F7E-47BC-90DA-E01019970D7E}" srcOrd="7" destOrd="0" presId="urn:microsoft.com/office/officeart/2008/layout/VerticalCurvedList"/>
    <dgm:cxn modelId="{52E25A6B-4402-40ED-BD74-9A144341F526}" type="presParOf" srcId="{C15BDFFC-BA3F-42CC-9AA4-5DC664EDE162}" destId="{D107BC68-D4A9-4716-B4EF-C0200CE9E9CE}" srcOrd="8" destOrd="0" presId="urn:microsoft.com/office/officeart/2008/layout/VerticalCurvedList"/>
    <dgm:cxn modelId="{3F4DBB0B-017E-4AEF-8061-5FE15796B73E}" type="presParOf" srcId="{D107BC68-D4A9-4716-B4EF-C0200CE9E9CE}" destId="{97F98FA0-FF92-45D7-8F82-375A178507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rgbClr val="95CFC1"/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2026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2027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2028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rgbClr val="49A18C">
            <a:alpha val="90000"/>
          </a:srgb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850 445 126,77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787 951 912,57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709 323 060,00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rgbClr val="95CFC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6A8F577-9D71-45C6-907C-BD946658963C}" type="presOf" srcId="{4B693F50-0CB0-43CF-949F-EE6530FE3A7E}" destId="{4CA697A2-9285-4272-A83B-56697E3A6DAC}" srcOrd="0" destOrd="0" presId="urn:microsoft.com/office/officeart/2005/8/layout/vList6"/>
  </dgm:cxnLst>
  <dgm:bg>
    <a:solidFill>
      <a:srgbClr val="95CFC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rgbClr val="95CFC1"/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</a:t>
          </a:r>
          <a:r>
            <a:rPr lang="en-US" sz="5600" dirty="0" smtClean="0">
              <a:solidFill>
                <a:schemeClr val="bg1"/>
              </a:solidFill>
            </a:rPr>
            <a:t>6</a:t>
          </a:r>
          <a:r>
            <a:rPr lang="ru-RU" sz="5600" dirty="0" smtClean="0">
              <a:solidFill>
                <a:schemeClr val="bg1"/>
              </a:solidFill>
            </a:rPr>
            <a:t>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</a:t>
          </a:r>
          <a:r>
            <a:rPr lang="en-US" sz="5600" dirty="0" smtClean="0">
              <a:solidFill>
                <a:schemeClr val="bg1"/>
              </a:solidFill>
            </a:rPr>
            <a:t>7</a:t>
          </a:r>
          <a:r>
            <a:rPr lang="ru-RU" sz="5600" dirty="0" smtClean="0">
              <a:solidFill>
                <a:schemeClr val="bg1"/>
              </a:solidFill>
            </a:rPr>
            <a:t>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rgbClr val="95CFC1"/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</a:t>
          </a:r>
          <a:r>
            <a:rPr lang="en-US" sz="5600" dirty="0" smtClean="0">
              <a:solidFill>
                <a:schemeClr val="bg1"/>
              </a:solidFill>
            </a:rPr>
            <a:t>8</a:t>
          </a:r>
          <a:r>
            <a:rPr lang="ru-RU" sz="5600" dirty="0" smtClean="0">
              <a:solidFill>
                <a:schemeClr val="bg1"/>
              </a:solidFill>
            </a:rPr>
            <a:t>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rgbClr val="49A18C">
            <a:alpha val="90000"/>
          </a:srgb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en-US" sz="5600" dirty="0" smtClean="0">
              <a:solidFill>
                <a:schemeClr val="bg1"/>
              </a:solidFill>
            </a:rPr>
            <a:t>1 072 405 830,77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en-US" sz="5600" dirty="0" smtClean="0">
              <a:solidFill>
                <a:schemeClr val="bg1"/>
              </a:solidFill>
            </a:rPr>
            <a:t>993 891 162,57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rgbClr val="49A18C">
            <a:alpha val="90000"/>
          </a:srgbClr>
        </a:solidFill>
      </dgm:spPr>
      <dgm:t>
        <a:bodyPr/>
        <a:lstStyle/>
        <a:p>
          <a:pPr algn="ctr"/>
          <a:r>
            <a:rPr lang="en-US" sz="5600" dirty="0" smtClean="0">
              <a:solidFill>
                <a:schemeClr val="bg1"/>
              </a:solidFill>
            </a:rPr>
            <a:t>918 388 547,00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rgbClr val="95CFC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EB155-3E4D-48D3-BC62-7158CA099491}">
      <dgm:prSet/>
      <dgm:spPr>
        <a:solidFill>
          <a:srgbClr val="49A18C"/>
        </a:solidFill>
      </dgm:spPr>
      <dgm:t>
        <a:bodyPr/>
        <a:lstStyle/>
        <a:p>
          <a:r>
            <a:rPr lang="ru-RU" b="1" dirty="0" smtClean="0"/>
            <a:t>202</a:t>
          </a:r>
          <a:r>
            <a:rPr lang="en-US" b="1" dirty="0" smtClean="0"/>
            <a:t>5</a:t>
          </a:r>
          <a:r>
            <a:rPr lang="ru-RU" b="1" dirty="0" smtClean="0"/>
            <a:t> год</a:t>
          </a:r>
          <a:endParaRPr lang="ru-RU" b="1" dirty="0"/>
        </a:p>
      </dgm:t>
    </dgm:pt>
    <dgm:pt modelId="{9743E433-6989-4DDA-92BE-1A3D3E4D9DEE}" type="parTrans" cxnId="{CD2071B0-0FCB-429A-9A4A-C2C2A9C3F60E}">
      <dgm:prSet/>
      <dgm:spPr/>
      <dgm:t>
        <a:bodyPr/>
        <a:lstStyle/>
        <a:p>
          <a:endParaRPr lang="ru-RU"/>
        </a:p>
      </dgm:t>
    </dgm:pt>
    <dgm:pt modelId="{2CC81309-B9C5-46A6-9E55-684480CCDBB1}" type="sibTrans" cxnId="{CD2071B0-0FCB-429A-9A4A-C2C2A9C3F60E}">
      <dgm:prSet/>
      <dgm:spPr/>
      <dgm:t>
        <a:bodyPr/>
        <a:lstStyle/>
        <a:p>
          <a:endParaRPr lang="ru-RU"/>
        </a:p>
      </dgm:t>
    </dgm:pt>
    <dgm:pt modelId="{167AE473-1CB7-4422-9566-F90EB9C37DFA}">
      <dgm:prSet/>
      <dgm:spPr>
        <a:solidFill>
          <a:srgbClr val="49A18C"/>
        </a:solidFill>
      </dgm:spPr>
      <dgm:t>
        <a:bodyPr/>
        <a:lstStyle/>
        <a:p>
          <a:r>
            <a:rPr lang="ru-RU" b="1" dirty="0" smtClean="0"/>
            <a:t>202</a:t>
          </a:r>
          <a:r>
            <a:rPr lang="en-US" b="1" dirty="0" smtClean="0"/>
            <a:t>6</a:t>
          </a:r>
          <a:r>
            <a:rPr lang="ru-RU" b="1" dirty="0" smtClean="0"/>
            <a:t> год</a:t>
          </a:r>
          <a:endParaRPr lang="ru-RU" b="1" dirty="0"/>
        </a:p>
      </dgm:t>
    </dgm:pt>
    <dgm:pt modelId="{EFC70FBA-842E-4FE2-AA6D-8AB19F3EE685}" type="parTrans" cxnId="{B7AFFF6C-C72E-4051-B8C4-D6601DFA1B95}">
      <dgm:prSet/>
      <dgm:spPr/>
      <dgm:t>
        <a:bodyPr/>
        <a:lstStyle/>
        <a:p>
          <a:endParaRPr lang="ru-RU"/>
        </a:p>
      </dgm:t>
    </dgm:pt>
    <dgm:pt modelId="{7069DC2F-3867-4C7D-9D0D-77C03AAB7EDA}" type="sibTrans" cxnId="{B7AFFF6C-C72E-4051-B8C4-D6601DFA1B95}">
      <dgm:prSet/>
      <dgm:spPr/>
      <dgm:t>
        <a:bodyPr/>
        <a:lstStyle/>
        <a:p>
          <a:endParaRPr lang="ru-RU"/>
        </a:p>
      </dgm:t>
    </dgm:pt>
    <dgm:pt modelId="{CF33E2CE-96A4-469B-935A-33C685070C86}">
      <dgm:prSet custT="1"/>
      <dgm:spPr>
        <a:solidFill>
          <a:srgbClr val="73BFAD">
            <a:alpha val="90000"/>
          </a:srgbClr>
        </a:solidFill>
      </dgm:spPr>
      <dgm:t>
        <a:bodyPr/>
        <a:lstStyle/>
        <a:p>
          <a:r>
            <a:rPr lang="ru-RU" sz="2300" dirty="0" smtClean="0">
              <a:solidFill>
                <a:schemeClr val="bg1"/>
              </a:solidFill>
            </a:rPr>
            <a:t>Безвозмездные поступления</a:t>
          </a:r>
        </a:p>
        <a:p>
          <a:r>
            <a:rPr lang="en-US" sz="3000" b="1" dirty="0" smtClean="0">
              <a:solidFill>
                <a:schemeClr val="bg1"/>
              </a:solidFill>
            </a:rPr>
            <a:t>757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863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162</a:t>
          </a:r>
          <a:r>
            <a:rPr lang="ru-RU" sz="3000" b="1" dirty="0" smtClean="0">
              <a:solidFill>
                <a:schemeClr val="bg1"/>
              </a:solidFill>
            </a:rPr>
            <a:t>,</a:t>
          </a:r>
          <a:r>
            <a:rPr lang="en-US" sz="3000" b="1" dirty="0" smtClean="0">
              <a:solidFill>
                <a:schemeClr val="bg1"/>
              </a:solidFill>
            </a:rPr>
            <a:t>71</a:t>
          </a:r>
          <a:r>
            <a:rPr lang="ru-RU" sz="3000" b="1" dirty="0" smtClean="0">
              <a:solidFill>
                <a:schemeClr val="bg1"/>
              </a:solidFill>
            </a:rPr>
            <a:t> руб</a:t>
          </a:r>
          <a:r>
            <a:rPr lang="ru-RU" sz="3000" dirty="0" smtClean="0">
              <a:solidFill>
                <a:schemeClr val="bg1"/>
              </a:solidFill>
            </a:rPr>
            <a:t>.</a:t>
          </a:r>
          <a:endParaRPr lang="ru-RU" sz="3000" dirty="0">
            <a:solidFill>
              <a:schemeClr val="bg1"/>
            </a:solidFill>
          </a:endParaRPr>
        </a:p>
      </dgm:t>
    </dgm:pt>
    <dgm:pt modelId="{9099E0A4-FA0D-4733-97FA-4D5BCE0696CF}" type="parTrans" cxnId="{9E02C238-0A76-45C3-9F02-B422D839E316}">
      <dgm:prSet/>
      <dgm:spPr/>
      <dgm:t>
        <a:bodyPr/>
        <a:lstStyle/>
        <a:p>
          <a:endParaRPr lang="ru-RU"/>
        </a:p>
      </dgm:t>
    </dgm:pt>
    <dgm:pt modelId="{4C4C03F6-BF96-4063-A712-270770568A96}" type="sibTrans" cxnId="{9E02C238-0A76-45C3-9F02-B422D839E316}">
      <dgm:prSet/>
      <dgm:spPr/>
      <dgm:t>
        <a:bodyPr/>
        <a:lstStyle/>
        <a:p>
          <a:endParaRPr lang="ru-RU"/>
        </a:p>
      </dgm:t>
    </dgm:pt>
    <dgm:pt modelId="{BF2B846B-4EF0-4171-BDAF-FA7CFD19DC2F}">
      <dgm:prSet custT="1"/>
      <dgm:spPr>
        <a:solidFill>
          <a:srgbClr val="73BFAD">
            <a:alpha val="90000"/>
          </a:srgbClr>
        </a:solidFill>
      </dgm:spPr>
      <dgm:t>
        <a:bodyPr/>
        <a:lstStyle/>
        <a:p>
          <a:r>
            <a:rPr lang="ru-RU" sz="2300" dirty="0" smtClean="0">
              <a:solidFill>
                <a:schemeClr val="bg1"/>
              </a:solidFill>
            </a:rPr>
            <a:t>Налоговые и неналоговые доходы</a:t>
          </a:r>
        </a:p>
        <a:p>
          <a:r>
            <a:rPr lang="ru-RU" sz="3000" b="1" dirty="0" smtClean="0">
              <a:solidFill>
                <a:schemeClr val="bg1"/>
              </a:solidFill>
            </a:rPr>
            <a:t>1</a:t>
          </a:r>
          <a:r>
            <a:rPr lang="en-US" sz="3000" b="1" dirty="0" smtClean="0">
              <a:solidFill>
                <a:schemeClr val="bg1"/>
              </a:solidFill>
            </a:rPr>
            <a:t>89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423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743</a:t>
          </a:r>
          <a:r>
            <a:rPr lang="ru-RU" sz="3000" b="1" dirty="0" smtClean="0">
              <a:solidFill>
                <a:schemeClr val="bg1"/>
              </a:solidFill>
            </a:rPr>
            <a:t>,00 руб.</a:t>
          </a:r>
          <a:endParaRPr lang="ru-RU" sz="3000" b="1" dirty="0">
            <a:solidFill>
              <a:schemeClr val="bg1"/>
            </a:solidFill>
          </a:endParaRPr>
        </a:p>
      </dgm:t>
    </dgm:pt>
    <dgm:pt modelId="{FFE0C7B4-A39F-4E0C-977A-953A8C2182D6}" type="parTrans" cxnId="{E351C683-52A4-498A-AB0A-A144D506AC87}">
      <dgm:prSet/>
      <dgm:spPr/>
      <dgm:t>
        <a:bodyPr/>
        <a:lstStyle/>
        <a:p>
          <a:endParaRPr lang="ru-RU"/>
        </a:p>
      </dgm:t>
    </dgm:pt>
    <dgm:pt modelId="{03694699-3643-4D84-952E-17119A6E3328}" type="sibTrans" cxnId="{E351C683-52A4-498A-AB0A-A144D506AC87}">
      <dgm:prSet/>
      <dgm:spPr/>
      <dgm:t>
        <a:bodyPr/>
        <a:lstStyle/>
        <a:p>
          <a:endParaRPr lang="ru-RU"/>
        </a:p>
      </dgm:t>
    </dgm:pt>
    <dgm:pt modelId="{FEEDB6D6-C5F0-4700-A46C-1D1C98E7DEB8}">
      <dgm:prSet custT="1"/>
      <dgm:spPr>
        <a:solidFill>
          <a:srgbClr val="73BFAD">
            <a:alpha val="90000"/>
          </a:srgbClr>
        </a:solidFill>
      </dgm:spPr>
      <dgm:t>
        <a:bodyPr/>
        <a:lstStyle/>
        <a:p>
          <a:r>
            <a:rPr lang="ru-RU" sz="2300" dirty="0" smtClean="0">
              <a:solidFill>
                <a:schemeClr val="bg1"/>
              </a:solidFill>
            </a:rPr>
            <a:t>Налоговые и неналоговые доходы</a:t>
          </a:r>
        </a:p>
        <a:p>
          <a:r>
            <a:rPr lang="en-US" sz="3000" b="1" dirty="0" smtClean="0">
              <a:solidFill>
                <a:schemeClr val="bg1"/>
              </a:solidFill>
            </a:rPr>
            <a:t>221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960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704</a:t>
          </a:r>
          <a:r>
            <a:rPr lang="ru-RU" sz="3000" b="1" dirty="0" smtClean="0">
              <a:solidFill>
                <a:schemeClr val="bg1"/>
              </a:solidFill>
            </a:rPr>
            <a:t>,00 руб. </a:t>
          </a:r>
          <a:endParaRPr lang="ru-RU" sz="3000" b="1" dirty="0">
            <a:solidFill>
              <a:schemeClr val="bg1"/>
            </a:solidFill>
          </a:endParaRPr>
        </a:p>
      </dgm:t>
    </dgm:pt>
    <dgm:pt modelId="{FE0D8C7A-DCDA-444E-A234-B6082CEE2A7B}" type="parTrans" cxnId="{11DDFE78-D0C7-4B57-9231-A3297DC4CD5E}">
      <dgm:prSet/>
      <dgm:spPr/>
      <dgm:t>
        <a:bodyPr/>
        <a:lstStyle/>
        <a:p>
          <a:endParaRPr lang="ru-RU"/>
        </a:p>
      </dgm:t>
    </dgm:pt>
    <dgm:pt modelId="{C1C812DC-3B40-4E87-92BE-953D8070A016}" type="sibTrans" cxnId="{11DDFE78-D0C7-4B57-9231-A3297DC4CD5E}">
      <dgm:prSet/>
      <dgm:spPr/>
      <dgm:t>
        <a:bodyPr/>
        <a:lstStyle/>
        <a:p>
          <a:endParaRPr lang="ru-RU"/>
        </a:p>
      </dgm:t>
    </dgm:pt>
    <dgm:pt modelId="{B76A3FC5-EAD5-4551-8000-F9B043EB9C64}">
      <dgm:prSet custT="1"/>
      <dgm:spPr>
        <a:solidFill>
          <a:srgbClr val="73BFAD">
            <a:alpha val="90000"/>
          </a:srgbClr>
        </a:solidFill>
      </dgm:spPr>
      <dgm:t>
        <a:bodyPr/>
        <a:lstStyle/>
        <a:p>
          <a:r>
            <a:rPr lang="ru-RU" sz="2300" dirty="0" smtClean="0">
              <a:solidFill>
                <a:schemeClr val="bg1"/>
              </a:solidFill>
            </a:rPr>
            <a:t>Безвозмездные поступления</a:t>
          </a:r>
        </a:p>
        <a:p>
          <a:r>
            <a:rPr lang="en-US" sz="3000" b="1" dirty="0" smtClean="0">
              <a:solidFill>
                <a:schemeClr val="bg1"/>
              </a:solidFill>
            </a:rPr>
            <a:t>850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445</a:t>
          </a:r>
          <a:r>
            <a:rPr lang="ru-RU" sz="3000" b="1" dirty="0" smtClean="0">
              <a:solidFill>
                <a:schemeClr val="bg1"/>
              </a:solidFill>
            </a:rPr>
            <a:t> </a:t>
          </a:r>
          <a:r>
            <a:rPr lang="en-US" sz="3000" b="1" dirty="0" smtClean="0">
              <a:solidFill>
                <a:schemeClr val="bg1"/>
              </a:solidFill>
            </a:rPr>
            <a:t>126</a:t>
          </a:r>
          <a:r>
            <a:rPr lang="ru-RU" sz="3000" b="1" dirty="0" smtClean="0">
              <a:solidFill>
                <a:schemeClr val="bg1"/>
              </a:solidFill>
            </a:rPr>
            <a:t>,7</a:t>
          </a:r>
          <a:r>
            <a:rPr lang="en-US" sz="3000" b="1" dirty="0" smtClean="0">
              <a:solidFill>
                <a:schemeClr val="bg1"/>
              </a:solidFill>
            </a:rPr>
            <a:t>7</a:t>
          </a:r>
          <a:r>
            <a:rPr lang="ru-RU" sz="3000" b="1" dirty="0" smtClean="0">
              <a:solidFill>
                <a:schemeClr val="bg1"/>
              </a:solidFill>
            </a:rPr>
            <a:t> руб.</a:t>
          </a:r>
          <a:endParaRPr lang="ru-RU" sz="3000" b="1" dirty="0">
            <a:solidFill>
              <a:schemeClr val="bg1"/>
            </a:solidFill>
          </a:endParaRPr>
        </a:p>
      </dgm:t>
    </dgm:pt>
    <dgm:pt modelId="{289C9B89-25F0-462B-A005-9414C4BCD2CD}" type="parTrans" cxnId="{779F4457-DB4A-4D4C-A1D0-DF552B07891E}">
      <dgm:prSet/>
      <dgm:spPr/>
      <dgm:t>
        <a:bodyPr/>
        <a:lstStyle/>
        <a:p>
          <a:endParaRPr lang="ru-RU"/>
        </a:p>
      </dgm:t>
    </dgm:pt>
    <dgm:pt modelId="{25216AAF-167B-41C8-928E-104CED430C42}" type="sibTrans" cxnId="{779F4457-DB4A-4D4C-A1D0-DF552B07891E}">
      <dgm:prSet/>
      <dgm:spPr/>
      <dgm:t>
        <a:bodyPr/>
        <a:lstStyle/>
        <a:p>
          <a:endParaRPr lang="ru-RU"/>
        </a:p>
      </dgm:t>
    </dgm:pt>
    <dgm:pt modelId="{20465DB7-6E02-44C6-99D4-02614D5EAB11}" type="pres">
      <dgm:prSet presAssocID="{4B693F50-0CB0-43CF-949F-EE6530FE3A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D62832-9309-41EB-9F9E-56812F46AADC}" type="pres">
      <dgm:prSet presAssocID="{E7AEB155-3E4D-48D3-BC62-7158CA099491}" presName="root" presStyleCnt="0"/>
      <dgm:spPr/>
    </dgm:pt>
    <dgm:pt modelId="{8E2A5404-F3B5-4CE0-997B-00C60FC3A12F}" type="pres">
      <dgm:prSet presAssocID="{E7AEB155-3E4D-48D3-BC62-7158CA099491}" presName="rootComposite" presStyleCnt="0"/>
      <dgm:spPr/>
    </dgm:pt>
    <dgm:pt modelId="{5DEA1FDD-19A8-403C-B074-0287EC3783DB}" type="pres">
      <dgm:prSet presAssocID="{E7AEB155-3E4D-48D3-BC62-7158CA099491}" presName="rootText" presStyleLbl="node1" presStyleIdx="0" presStyleCnt="2" custScaleX="198017" custScaleY="50662" custLinFactNeighborX="1723" custLinFactNeighborY="-35521"/>
      <dgm:spPr/>
      <dgm:t>
        <a:bodyPr/>
        <a:lstStyle/>
        <a:p>
          <a:endParaRPr lang="ru-RU"/>
        </a:p>
      </dgm:t>
    </dgm:pt>
    <dgm:pt modelId="{07151FBC-E5A7-45B4-B067-60F124689BC1}" type="pres">
      <dgm:prSet presAssocID="{E7AEB155-3E4D-48D3-BC62-7158CA099491}" presName="rootConnector" presStyleLbl="node1" presStyleIdx="0" presStyleCnt="2"/>
      <dgm:spPr/>
      <dgm:t>
        <a:bodyPr/>
        <a:lstStyle/>
        <a:p>
          <a:endParaRPr lang="ru-RU"/>
        </a:p>
      </dgm:t>
    </dgm:pt>
    <dgm:pt modelId="{36BA5B9F-0078-40EF-ACE8-B708C2BDFFF7}" type="pres">
      <dgm:prSet presAssocID="{E7AEB155-3E4D-48D3-BC62-7158CA099491}" presName="childShape" presStyleCnt="0"/>
      <dgm:spPr/>
    </dgm:pt>
    <dgm:pt modelId="{7D6875F6-EB8B-4AA9-B490-230428ECB93D}" type="pres">
      <dgm:prSet presAssocID="{FFE0C7B4-A39F-4E0C-977A-953A8C2182D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1C24EF5-0911-4346-919C-436755B3BCCF}" type="pres">
      <dgm:prSet presAssocID="{BF2B846B-4EF0-4171-BDAF-FA7CFD19DC2F}" presName="childText" presStyleLbl="bgAcc1" presStyleIdx="0" presStyleCnt="4" custScaleX="173592" custLinFactNeighborX="13620" custLinFactNeighborY="-2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82B23-9283-48C1-9F69-347BC75CBC1B}" type="pres">
      <dgm:prSet presAssocID="{9099E0A4-FA0D-4733-97FA-4D5BCE0696C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94D7DC6-5267-402E-8DC4-891F33D042ED}" type="pres">
      <dgm:prSet presAssocID="{CF33E2CE-96A4-469B-935A-33C685070C86}" presName="childText" presStyleLbl="bgAcc1" presStyleIdx="1" presStyleCnt="4" custScaleX="169563" custScaleY="95736" custLinFactNeighborX="13858" custLinFactNeighborY="-4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B91AE-6BE7-4C03-B5FC-747F8E842540}" type="pres">
      <dgm:prSet presAssocID="{167AE473-1CB7-4422-9566-F90EB9C37DFA}" presName="root" presStyleCnt="0"/>
      <dgm:spPr/>
    </dgm:pt>
    <dgm:pt modelId="{FD17D478-1E7E-42CE-B0F7-17D1B8CA248C}" type="pres">
      <dgm:prSet presAssocID="{167AE473-1CB7-4422-9566-F90EB9C37DFA}" presName="rootComposite" presStyleCnt="0"/>
      <dgm:spPr/>
    </dgm:pt>
    <dgm:pt modelId="{AE6CAE6F-454F-4B26-A93F-F5DB22F7A79A}" type="pres">
      <dgm:prSet presAssocID="{167AE473-1CB7-4422-9566-F90EB9C37DFA}" presName="rootText" presStyleLbl="node1" presStyleIdx="1" presStyleCnt="2" custScaleX="188865" custScaleY="52083" custLinFactNeighborX="268" custLinFactNeighborY="-35469"/>
      <dgm:spPr/>
      <dgm:t>
        <a:bodyPr/>
        <a:lstStyle/>
        <a:p>
          <a:endParaRPr lang="ru-RU"/>
        </a:p>
      </dgm:t>
    </dgm:pt>
    <dgm:pt modelId="{FE190CE1-3158-4FD4-93B9-C519B52B9809}" type="pres">
      <dgm:prSet presAssocID="{167AE473-1CB7-4422-9566-F90EB9C37DFA}" presName="rootConnector" presStyleLbl="node1" presStyleIdx="1" presStyleCnt="2"/>
      <dgm:spPr/>
      <dgm:t>
        <a:bodyPr/>
        <a:lstStyle/>
        <a:p>
          <a:endParaRPr lang="ru-RU"/>
        </a:p>
      </dgm:t>
    </dgm:pt>
    <dgm:pt modelId="{7FA1E9D4-C7A8-42C2-96D6-77CFCA71C68D}" type="pres">
      <dgm:prSet presAssocID="{167AE473-1CB7-4422-9566-F90EB9C37DFA}" presName="childShape" presStyleCnt="0"/>
      <dgm:spPr/>
    </dgm:pt>
    <dgm:pt modelId="{305456B5-F557-4BE1-B100-0B72A0A47D19}" type="pres">
      <dgm:prSet presAssocID="{FE0D8C7A-DCDA-444E-A234-B6082CEE2A7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3D43A3B-5A9B-4875-A6E7-85A1B87128BC}" type="pres">
      <dgm:prSet presAssocID="{FEEDB6D6-C5F0-4700-A46C-1D1C98E7DEB8}" presName="childText" presStyleLbl="bgAcc1" presStyleIdx="2" presStyleCnt="4" custScaleX="171859" custLinFactNeighborX="12430" custLinFactNeighborY="-23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E5A25-779B-47E5-AA8B-FFA97356CBBF}" type="pres">
      <dgm:prSet presAssocID="{289C9B89-25F0-462B-A005-9414C4BCD2C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0AC84B5-318B-46D1-80C9-000DCF7D7257}" type="pres">
      <dgm:prSet presAssocID="{B76A3FC5-EAD5-4551-8000-F9B043EB9C64}" presName="childText" presStyleLbl="bgAcc1" presStyleIdx="3" presStyleCnt="4" custScaleX="168789" custLinFactNeighborX="15500" custLinFactNeighborY="-6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11BB6-E705-4AD4-8045-A7EE8BD49A31}" type="presOf" srcId="{167AE473-1CB7-4422-9566-F90EB9C37DFA}" destId="{FE190CE1-3158-4FD4-93B9-C519B52B9809}" srcOrd="1" destOrd="0" presId="urn:microsoft.com/office/officeart/2005/8/layout/hierarchy3"/>
    <dgm:cxn modelId="{9E02C238-0A76-45C3-9F02-B422D839E316}" srcId="{E7AEB155-3E4D-48D3-BC62-7158CA099491}" destId="{CF33E2CE-96A4-469B-935A-33C685070C86}" srcOrd="1" destOrd="0" parTransId="{9099E0A4-FA0D-4733-97FA-4D5BCE0696CF}" sibTransId="{4C4C03F6-BF96-4063-A712-270770568A96}"/>
    <dgm:cxn modelId="{E351C683-52A4-498A-AB0A-A144D506AC87}" srcId="{E7AEB155-3E4D-48D3-BC62-7158CA099491}" destId="{BF2B846B-4EF0-4171-BDAF-FA7CFD19DC2F}" srcOrd="0" destOrd="0" parTransId="{FFE0C7B4-A39F-4E0C-977A-953A8C2182D6}" sibTransId="{03694699-3643-4D84-952E-17119A6E3328}"/>
    <dgm:cxn modelId="{F8C67711-4E65-41F7-8702-F7B0648CE3B3}" type="presOf" srcId="{BF2B846B-4EF0-4171-BDAF-FA7CFD19DC2F}" destId="{11C24EF5-0911-4346-919C-436755B3BCCF}" srcOrd="0" destOrd="0" presId="urn:microsoft.com/office/officeart/2005/8/layout/hierarchy3"/>
    <dgm:cxn modelId="{11DDFE78-D0C7-4B57-9231-A3297DC4CD5E}" srcId="{167AE473-1CB7-4422-9566-F90EB9C37DFA}" destId="{FEEDB6D6-C5F0-4700-A46C-1D1C98E7DEB8}" srcOrd="0" destOrd="0" parTransId="{FE0D8C7A-DCDA-444E-A234-B6082CEE2A7B}" sibTransId="{C1C812DC-3B40-4E87-92BE-953D8070A016}"/>
    <dgm:cxn modelId="{E3D1BAD5-87D9-424A-B49F-009A825E0F15}" type="presOf" srcId="{289C9B89-25F0-462B-A005-9414C4BCD2CD}" destId="{DAFE5A25-779B-47E5-AA8B-FFA97356CBBF}" srcOrd="0" destOrd="0" presId="urn:microsoft.com/office/officeart/2005/8/layout/hierarchy3"/>
    <dgm:cxn modelId="{779F4457-DB4A-4D4C-A1D0-DF552B07891E}" srcId="{167AE473-1CB7-4422-9566-F90EB9C37DFA}" destId="{B76A3FC5-EAD5-4551-8000-F9B043EB9C64}" srcOrd="1" destOrd="0" parTransId="{289C9B89-25F0-462B-A005-9414C4BCD2CD}" sibTransId="{25216AAF-167B-41C8-928E-104CED430C42}"/>
    <dgm:cxn modelId="{061166CF-8EED-4505-9194-185628AC1FE5}" type="presOf" srcId="{167AE473-1CB7-4422-9566-F90EB9C37DFA}" destId="{AE6CAE6F-454F-4B26-A93F-F5DB22F7A79A}" srcOrd="0" destOrd="0" presId="urn:microsoft.com/office/officeart/2005/8/layout/hierarchy3"/>
    <dgm:cxn modelId="{CC610929-8CB9-40CA-8A21-4938BD68C06F}" type="presOf" srcId="{FFE0C7B4-A39F-4E0C-977A-953A8C2182D6}" destId="{7D6875F6-EB8B-4AA9-B490-230428ECB93D}" srcOrd="0" destOrd="0" presId="urn:microsoft.com/office/officeart/2005/8/layout/hierarchy3"/>
    <dgm:cxn modelId="{E773CAB8-AF2A-4073-8748-183B5D09B6F5}" type="presOf" srcId="{B76A3FC5-EAD5-4551-8000-F9B043EB9C64}" destId="{20AC84B5-318B-46D1-80C9-000DCF7D7257}" srcOrd="0" destOrd="0" presId="urn:microsoft.com/office/officeart/2005/8/layout/hierarchy3"/>
    <dgm:cxn modelId="{54FB8C95-A81B-4A4F-8336-3E4E3681E5FB}" type="presOf" srcId="{4B693F50-0CB0-43CF-949F-EE6530FE3A7E}" destId="{20465DB7-6E02-44C6-99D4-02614D5EAB11}" srcOrd="0" destOrd="0" presId="urn:microsoft.com/office/officeart/2005/8/layout/hierarchy3"/>
    <dgm:cxn modelId="{EDF2F1EB-6A49-4592-841D-FB65E85A0C66}" type="presOf" srcId="{CF33E2CE-96A4-469B-935A-33C685070C86}" destId="{E94D7DC6-5267-402E-8DC4-891F33D042ED}" srcOrd="0" destOrd="0" presId="urn:microsoft.com/office/officeart/2005/8/layout/hierarchy3"/>
    <dgm:cxn modelId="{CD2071B0-0FCB-429A-9A4A-C2C2A9C3F60E}" srcId="{4B693F50-0CB0-43CF-949F-EE6530FE3A7E}" destId="{E7AEB155-3E4D-48D3-BC62-7158CA099491}" srcOrd="0" destOrd="0" parTransId="{9743E433-6989-4DDA-92BE-1A3D3E4D9DEE}" sibTransId="{2CC81309-B9C5-46A6-9E55-684480CCDBB1}"/>
    <dgm:cxn modelId="{F661E861-75DD-4D25-AA9B-C58FB772A061}" type="presOf" srcId="{FEEDB6D6-C5F0-4700-A46C-1D1C98E7DEB8}" destId="{93D43A3B-5A9B-4875-A6E7-85A1B87128BC}" srcOrd="0" destOrd="0" presId="urn:microsoft.com/office/officeart/2005/8/layout/hierarchy3"/>
    <dgm:cxn modelId="{5A94D59C-0612-4026-90E4-456677988F1B}" type="presOf" srcId="{E7AEB155-3E4D-48D3-BC62-7158CA099491}" destId="{5DEA1FDD-19A8-403C-B074-0287EC3783DB}" srcOrd="0" destOrd="0" presId="urn:microsoft.com/office/officeart/2005/8/layout/hierarchy3"/>
    <dgm:cxn modelId="{A842D44B-471A-4E3D-8B87-12C1F3D2D316}" type="presOf" srcId="{FE0D8C7A-DCDA-444E-A234-B6082CEE2A7B}" destId="{305456B5-F557-4BE1-B100-0B72A0A47D19}" srcOrd="0" destOrd="0" presId="urn:microsoft.com/office/officeart/2005/8/layout/hierarchy3"/>
    <dgm:cxn modelId="{B7AFFF6C-C72E-4051-B8C4-D6601DFA1B95}" srcId="{4B693F50-0CB0-43CF-949F-EE6530FE3A7E}" destId="{167AE473-1CB7-4422-9566-F90EB9C37DFA}" srcOrd="1" destOrd="0" parTransId="{EFC70FBA-842E-4FE2-AA6D-8AB19F3EE685}" sibTransId="{7069DC2F-3867-4C7D-9D0D-77C03AAB7EDA}"/>
    <dgm:cxn modelId="{33FF4A86-33AB-45B3-A284-9758DB29052E}" type="presOf" srcId="{9099E0A4-FA0D-4733-97FA-4D5BCE0696CF}" destId="{B6982B23-9283-48C1-9F69-347BC75CBC1B}" srcOrd="0" destOrd="0" presId="urn:microsoft.com/office/officeart/2005/8/layout/hierarchy3"/>
    <dgm:cxn modelId="{788261C9-EDC5-4FEF-BA0E-F754EC831808}" type="presOf" srcId="{E7AEB155-3E4D-48D3-BC62-7158CA099491}" destId="{07151FBC-E5A7-45B4-B067-60F124689BC1}" srcOrd="1" destOrd="0" presId="urn:microsoft.com/office/officeart/2005/8/layout/hierarchy3"/>
    <dgm:cxn modelId="{8B2C38CF-AB75-4657-8911-31354C3D277E}" type="presParOf" srcId="{20465DB7-6E02-44C6-99D4-02614D5EAB11}" destId="{67D62832-9309-41EB-9F9E-56812F46AADC}" srcOrd="0" destOrd="0" presId="urn:microsoft.com/office/officeart/2005/8/layout/hierarchy3"/>
    <dgm:cxn modelId="{8F2D2E0D-A0A4-4B6E-AD52-1780483C9DB3}" type="presParOf" srcId="{67D62832-9309-41EB-9F9E-56812F46AADC}" destId="{8E2A5404-F3B5-4CE0-997B-00C60FC3A12F}" srcOrd="0" destOrd="0" presId="urn:microsoft.com/office/officeart/2005/8/layout/hierarchy3"/>
    <dgm:cxn modelId="{80CB5B17-4EA3-4286-9750-A757A17A997D}" type="presParOf" srcId="{8E2A5404-F3B5-4CE0-997B-00C60FC3A12F}" destId="{5DEA1FDD-19A8-403C-B074-0287EC3783DB}" srcOrd="0" destOrd="0" presId="urn:microsoft.com/office/officeart/2005/8/layout/hierarchy3"/>
    <dgm:cxn modelId="{5A441F99-2A33-4B4F-9311-E673094410DB}" type="presParOf" srcId="{8E2A5404-F3B5-4CE0-997B-00C60FC3A12F}" destId="{07151FBC-E5A7-45B4-B067-60F124689BC1}" srcOrd="1" destOrd="0" presId="urn:microsoft.com/office/officeart/2005/8/layout/hierarchy3"/>
    <dgm:cxn modelId="{25EA3741-1C84-4B4B-BE43-13A368FDEF15}" type="presParOf" srcId="{67D62832-9309-41EB-9F9E-56812F46AADC}" destId="{36BA5B9F-0078-40EF-ACE8-B708C2BDFFF7}" srcOrd="1" destOrd="0" presId="urn:microsoft.com/office/officeart/2005/8/layout/hierarchy3"/>
    <dgm:cxn modelId="{2D851C84-C8DE-473C-A7CB-F2AB9811CEFA}" type="presParOf" srcId="{36BA5B9F-0078-40EF-ACE8-B708C2BDFFF7}" destId="{7D6875F6-EB8B-4AA9-B490-230428ECB93D}" srcOrd="0" destOrd="0" presId="urn:microsoft.com/office/officeart/2005/8/layout/hierarchy3"/>
    <dgm:cxn modelId="{D3C1EB13-1A5A-4E9F-A9BC-2E78EAB9CE3F}" type="presParOf" srcId="{36BA5B9F-0078-40EF-ACE8-B708C2BDFFF7}" destId="{11C24EF5-0911-4346-919C-436755B3BCCF}" srcOrd="1" destOrd="0" presId="urn:microsoft.com/office/officeart/2005/8/layout/hierarchy3"/>
    <dgm:cxn modelId="{69E60829-3391-4DCB-87E5-FF28BF7AC928}" type="presParOf" srcId="{36BA5B9F-0078-40EF-ACE8-B708C2BDFFF7}" destId="{B6982B23-9283-48C1-9F69-347BC75CBC1B}" srcOrd="2" destOrd="0" presId="urn:microsoft.com/office/officeart/2005/8/layout/hierarchy3"/>
    <dgm:cxn modelId="{21310881-CB49-451F-B6B4-2054C7539263}" type="presParOf" srcId="{36BA5B9F-0078-40EF-ACE8-B708C2BDFFF7}" destId="{E94D7DC6-5267-402E-8DC4-891F33D042ED}" srcOrd="3" destOrd="0" presId="urn:microsoft.com/office/officeart/2005/8/layout/hierarchy3"/>
    <dgm:cxn modelId="{8DF68353-349E-4F39-97F1-228A5DC66C0B}" type="presParOf" srcId="{20465DB7-6E02-44C6-99D4-02614D5EAB11}" destId="{A5FB91AE-6BE7-4C03-B5FC-747F8E842540}" srcOrd="1" destOrd="0" presId="urn:microsoft.com/office/officeart/2005/8/layout/hierarchy3"/>
    <dgm:cxn modelId="{917CA6E5-8CCD-4FCF-B8B3-4089ED34ED4F}" type="presParOf" srcId="{A5FB91AE-6BE7-4C03-B5FC-747F8E842540}" destId="{FD17D478-1E7E-42CE-B0F7-17D1B8CA248C}" srcOrd="0" destOrd="0" presId="urn:microsoft.com/office/officeart/2005/8/layout/hierarchy3"/>
    <dgm:cxn modelId="{F84FE9F9-40EC-441C-A04A-C7F405B12E90}" type="presParOf" srcId="{FD17D478-1E7E-42CE-B0F7-17D1B8CA248C}" destId="{AE6CAE6F-454F-4B26-A93F-F5DB22F7A79A}" srcOrd="0" destOrd="0" presId="urn:microsoft.com/office/officeart/2005/8/layout/hierarchy3"/>
    <dgm:cxn modelId="{300AB79B-E096-4024-9F70-E5F3C9569D7E}" type="presParOf" srcId="{FD17D478-1E7E-42CE-B0F7-17D1B8CA248C}" destId="{FE190CE1-3158-4FD4-93B9-C519B52B9809}" srcOrd="1" destOrd="0" presId="urn:microsoft.com/office/officeart/2005/8/layout/hierarchy3"/>
    <dgm:cxn modelId="{4CF9683D-F3D7-4775-A6A0-E02F656588EF}" type="presParOf" srcId="{A5FB91AE-6BE7-4C03-B5FC-747F8E842540}" destId="{7FA1E9D4-C7A8-42C2-96D6-77CFCA71C68D}" srcOrd="1" destOrd="0" presId="urn:microsoft.com/office/officeart/2005/8/layout/hierarchy3"/>
    <dgm:cxn modelId="{B202E827-89CC-46BD-9C18-8F1DE0FEBA05}" type="presParOf" srcId="{7FA1E9D4-C7A8-42C2-96D6-77CFCA71C68D}" destId="{305456B5-F557-4BE1-B100-0B72A0A47D19}" srcOrd="0" destOrd="0" presId="urn:microsoft.com/office/officeart/2005/8/layout/hierarchy3"/>
    <dgm:cxn modelId="{0C52920E-B65C-4782-82DA-29159E0830F3}" type="presParOf" srcId="{7FA1E9D4-C7A8-42C2-96D6-77CFCA71C68D}" destId="{93D43A3B-5A9B-4875-A6E7-85A1B87128BC}" srcOrd="1" destOrd="0" presId="urn:microsoft.com/office/officeart/2005/8/layout/hierarchy3"/>
    <dgm:cxn modelId="{65CA8C3C-DAF4-4C38-B52A-B33A87040B7D}" type="presParOf" srcId="{7FA1E9D4-C7A8-42C2-96D6-77CFCA71C68D}" destId="{DAFE5A25-779B-47E5-AA8B-FFA97356CBBF}" srcOrd="2" destOrd="0" presId="urn:microsoft.com/office/officeart/2005/8/layout/hierarchy3"/>
    <dgm:cxn modelId="{FE76D370-7993-4703-9FD2-8CD4BD139B12}" type="presParOf" srcId="{7FA1E9D4-C7A8-42C2-96D6-77CFCA71C68D}" destId="{20AC84B5-318B-46D1-80C9-000DCF7D7257}" srcOrd="3" destOrd="0" presId="urn:microsoft.com/office/officeart/2005/8/layout/hierarchy3"/>
  </dgm:cxnLst>
  <dgm:bg>
    <a:solidFill>
      <a:srgbClr val="95CFC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693F50-0CB0-43CF-949F-EE6530FE3A7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10DA-B2BC-454E-915C-AC5568E639D3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2026 год</a:t>
          </a:r>
          <a:endParaRPr lang="ru-RU" sz="5600" dirty="0">
            <a:solidFill>
              <a:schemeClr val="bg1"/>
            </a:solidFill>
          </a:endParaRPr>
        </a:p>
      </dgm:t>
    </dgm:pt>
    <dgm:pt modelId="{2C2B72E2-A1E8-4D58-B1EC-B0F05764A468}" type="parTrans" cxnId="{CB61B553-8A45-4E15-8B72-E1FAF905D441}">
      <dgm:prSet/>
      <dgm:spPr/>
      <dgm:t>
        <a:bodyPr/>
        <a:lstStyle/>
        <a:p>
          <a:endParaRPr lang="ru-RU"/>
        </a:p>
      </dgm:t>
    </dgm:pt>
    <dgm:pt modelId="{92322D6E-675A-455C-A293-989290FAED14}" type="sibTrans" cxnId="{CB61B553-8A45-4E15-8B72-E1FAF905D441}">
      <dgm:prSet/>
      <dgm:spPr/>
      <dgm:t>
        <a:bodyPr/>
        <a:lstStyle/>
        <a:p>
          <a:endParaRPr lang="ru-RU"/>
        </a:p>
      </dgm:t>
    </dgm:pt>
    <dgm:pt modelId="{3859D095-F0FB-4ACC-BE36-40DFFDC146B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2027 год</a:t>
          </a:r>
          <a:endParaRPr lang="ru-RU" sz="5600" dirty="0">
            <a:solidFill>
              <a:schemeClr val="bg1"/>
            </a:solidFill>
          </a:endParaRPr>
        </a:p>
      </dgm:t>
    </dgm:pt>
    <dgm:pt modelId="{BB028199-1824-472A-8D6B-681CFBA9111B}" type="parTrans" cxnId="{06ECA58D-7EA0-466C-B494-C37837BB7EBB}">
      <dgm:prSet/>
      <dgm:spPr/>
      <dgm:t>
        <a:bodyPr/>
        <a:lstStyle/>
        <a:p>
          <a:endParaRPr lang="ru-RU"/>
        </a:p>
      </dgm:t>
    </dgm:pt>
    <dgm:pt modelId="{1C01A29D-D226-4DC4-B52F-D4C648F35F5D}" type="sibTrans" cxnId="{06ECA58D-7EA0-466C-B494-C37837BB7EBB}">
      <dgm:prSet/>
      <dgm:spPr/>
      <dgm:t>
        <a:bodyPr/>
        <a:lstStyle/>
        <a:p>
          <a:endParaRPr lang="ru-RU"/>
        </a:p>
      </dgm:t>
    </dgm:pt>
    <dgm:pt modelId="{5D6C99A1-6689-4C66-8F8E-63C9544B4D1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2028 год</a:t>
          </a:r>
          <a:endParaRPr lang="ru-RU" sz="5600" dirty="0">
            <a:solidFill>
              <a:schemeClr val="bg1"/>
            </a:solidFill>
          </a:endParaRPr>
        </a:p>
      </dgm:t>
    </dgm:pt>
    <dgm:pt modelId="{06D848A0-6ADF-4F17-8188-D69AD90DD0E2}" type="parTrans" cxnId="{D57F29FE-D48F-4C6F-9F82-F957094FB3AA}">
      <dgm:prSet/>
      <dgm:spPr/>
      <dgm:t>
        <a:bodyPr/>
        <a:lstStyle/>
        <a:p>
          <a:endParaRPr lang="ru-RU"/>
        </a:p>
      </dgm:t>
    </dgm:pt>
    <dgm:pt modelId="{E7157660-5A61-4486-852A-596B4DA51FAB}" type="sibTrans" cxnId="{D57F29FE-D48F-4C6F-9F82-F957094FB3AA}">
      <dgm:prSet/>
      <dgm:spPr/>
      <dgm:t>
        <a:bodyPr/>
        <a:lstStyle/>
        <a:p>
          <a:endParaRPr lang="ru-RU"/>
        </a:p>
      </dgm:t>
    </dgm:pt>
    <dgm:pt modelId="{9D57E440-8C54-4122-89C0-B90EDA5B4E3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1 091 048 828,37</a:t>
          </a:r>
          <a:endParaRPr lang="ru-RU" sz="5600" dirty="0">
            <a:solidFill>
              <a:schemeClr val="bg1"/>
            </a:solidFill>
          </a:endParaRPr>
        </a:p>
      </dgm:t>
    </dgm:pt>
    <dgm:pt modelId="{5F892704-2399-4551-B397-9C7AEDC941A9}" type="parTrans" cxnId="{99EB6F39-FAB8-4FEF-B06C-695387C7523F}">
      <dgm:prSet/>
      <dgm:spPr/>
      <dgm:t>
        <a:bodyPr/>
        <a:lstStyle/>
        <a:p>
          <a:endParaRPr lang="ru-RU"/>
        </a:p>
      </dgm:t>
    </dgm:pt>
    <dgm:pt modelId="{8E8AD14C-DAAE-46B1-ACC2-020C5D7780A4}" type="sibTrans" cxnId="{99EB6F39-FAB8-4FEF-B06C-695387C7523F}">
      <dgm:prSet/>
      <dgm:spPr/>
      <dgm:t>
        <a:bodyPr/>
        <a:lstStyle/>
        <a:p>
          <a:endParaRPr lang="ru-RU"/>
        </a:p>
      </dgm:t>
    </dgm:pt>
    <dgm:pt modelId="{2DF2D359-702C-4C8F-AC54-05E2495DC99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993 891 162,57</a:t>
          </a:r>
          <a:endParaRPr lang="ru-RU" sz="5600" dirty="0">
            <a:solidFill>
              <a:schemeClr val="bg1"/>
            </a:solidFill>
          </a:endParaRPr>
        </a:p>
      </dgm:t>
    </dgm:pt>
    <dgm:pt modelId="{9657CA55-AF51-4E7E-9BC1-E4AA4A744121}" type="parTrans" cxnId="{6B1C3046-EA86-4142-9963-CEABC0D95FAD}">
      <dgm:prSet/>
      <dgm:spPr/>
      <dgm:t>
        <a:bodyPr/>
        <a:lstStyle/>
        <a:p>
          <a:endParaRPr lang="ru-RU"/>
        </a:p>
      </dgm:t>
    </dgm:pt>
    <dgm:pt modelId="{69966D52-FA6C-49CE-BD12-CD1A7D2DB1A5}" type="sibTrans" cxnId="{6B1C3046-EA86-4142-9963-CEABC0D95FAD}">
      <dgm:prSet/>
      <dgm:spPr/>
      <dgm:t>
        <a:bodyPr/>
        <a:lstStyle/>
        <a:p>
          <a:endParaRPr lang="ru-RU"/>
        </a:p>
      </dgm:t>
    </dgm:pt>
    <dgm:pt modelId="{AE50C8BB-2235-431D-978A-17E95BC671E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5600" dirty="0" smtClean="0">
              <a:solidFill>
                <a:schemeClr val="bg1"/>
              </a:solidFill>
            </a:rPr>
            <a:t>918 388 547,00</a:t>
          </a:r>
          <a:endParaRPr lang="ru-RU" sz="5600" dirty="0">
            <a:solidFill>
              <a:schemeClr val="bg1"/>
            </a:solidFill>
          </a:endParaRPr>
        </a:p>
      </dgm:t>
    </dgm:pt>
    <dgm:pt modelId="{10C64999-505E-4E35-A893-4D62A9D09AA4}" type="parTrans" cxnId="{AA7876CD-3180-4F18-A794-1850CCCDFE5B}">
      <dgm:prSet/>
      <dgm:spPr/>
      <dgm:t>
        <a:bodyPr/>
        <a:lstStyle/>
        <a:p>
          <a:endParaRPr lang="ru-RU"/>
        </a:p>
      </dgm:t>
    </dgm:pt>
    <dgm:pt modelId="{F3D958A6-4A23-4AD3-81F1-6518C54FD9B2}" type="sibTrans" cxnId="{AA7876CD-3180-4F18-A794-1850CCCDFE5B}">
      <dgm:prSet/>
      <dgm:spPr/>
      <dgm:t>
        <a:bodyPr/>
        <a:lstStyle/>
        <a:p>
          <a:endParaRPr lang="ru-RU"/>
        </a:p>
      </dgm:t>
    </dgm:pt>
    <dgm:pt modelId="{4CA697A2-9285-4272-A83B-56697E3A6DAC}" type="pres">
      <dgm:prSet presAssocID="{4B693F50-0CB0-43CF-949F-EE6530FE3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CE2A6-D117-4CEE-B7C6-1B2FF0EE58B0}" type="pres">
      <dgm:prSet presAssocID="{FDFB10DA-B2BC-454E-915C-AC5568E639D3}" presName="linNode" presStyleCnt="0"/>
      <dgm:spPr/>
      <dgm:t>
        <a:bodyPr/>
        <a:lstStyle/>
        <a:p>
          <a:endParaRPr lang="ru-RU"/>
        </a:p>
      </dgm:t>
    </dgm:pt>
    <dgm:pt modelId="{ADF99116-FE10-4F1F-B47C-C6B20EC94268}" type="pres">
      <dgm:prSet presAssocID="{FDFB10DA-B2BC-454E-915C-AC5568E639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B161-EE76-44BD-9969-6EE1C9EE478D}" type="pres">
      <dgm:prSet presAssocID="{FDFB10DA-B2BC-454E-915C-AC5568E639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8B3D-D5CB-47AE-B610-101E23B7D643}" type="pres">
      <dgm:prSet presAssocID="{92322D6E-675A-455C-A293-989290FAED14}" presName="spacing" presStyleCnt="0"/>
      <dgm:spPr/>
      <dgm:t>
        <a:bodyPr/>
        <a:lstStyle/>
        <a:p>
          <a:endParaRPr lang="ru-RU"/>
        </a:p>
      </dgm:t>
    </dgm:pt>
    <dgm:pt modelId="{74152006-6EE4-4D82-8AA5-E4BF6E09E56F}" type="pres">
      <dgm:prSet presAssocID="{3859D095-F0FB-4ACC-BE36-40DFFDC146B8}" presName="linNode" presStyleCnt="0"/>
      <dgm:spPr/>
      <dgm:t>
        <a:bodyPr/>
        <a:lstStyle/>
        <a:p>
          <a:endParaRPr lang="ru-RU"/>
        </a:p>
      </dgm:t>
    </dgm:pt>
    <dgm:pt modelId="{F987B866-F506-4382-96CB-E82CE5B5C479}" type="pres">
      <dgm:prSet presAssocID="{3859D095-F0FB-4ACC-BE36-40DFFDC146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588B-CBBA-4106-AFA4-8704F84C3A81}" type="pres">
      <dgm:prSet presAssocID="{3859D095-F0FB-4ACC-BE36-40DFFDC146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D348-751C-4C8A-B718-73E7E37D6369}" type="pres">
      <dgm:prSet presAssocID="{1C01A29D-D226-4DC4-B52F-D4C648F35F5D}" presName="spacing" presStyleCnt="0"/>
      <dgm:spPr/>
      <dgm:t>
        <a:bodyPr/>
        <a:lstStyle/>
        <a:p>
          <a:endParaRPr lang="ru-RU"/>
        </a:p>
      </dgm:t>
    </dgm:pt>
    <dgm:pt modelId="{9AC5F1C6-0A41-42E2-AFA0-170CFBF467DD}" type="pres">
      <dgm:prSet presAssocID="{5D6C99A1-6689-4C66-8F8E-63C9544B4D17}" presName="linNode" presStyleCnt="0"/>
      <dgm:spPr/>
      <dgm:t>
        <a:bodyPr/>
        <a:lstStyle/>
        <a:p>
          <a:endParaRPr lang="ru-RU"/>
        </a:p>
      </dgm:t>
    </dgm:pt>
    <dgm:pt modelId="{354E4C75-D068-40C7-8CC4-E5489FC4EDD4}" type="pres">
      <dgm:prSet presAssocID="{5D6C99A1-6689-4C66-8F8E-63C9544B4D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F045-B503-4142-AD36-B5536815EA9D}" type="pres">
      <dgm:prSet presAssocID="{5D6C99A1-6689-4C66-8F8E-63C9544B4D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C3046-EA86-4142-9963-CEABC0D95FAD}" srcId="{3859D095-F0FB-4ACC-BE36-40DFFDC146B8}" destId="{2DF2D359-702C-4C8F-AC54-05E2495DC99C}" srcOrd="0" destOrd="0" parTransId="{9657CA55-AF51-4E7E-9BC1-E4AA4A744121}" sibTransId="{69966D52-FA6C-49CE-BD12-CD1A7D2DB1A5}"/>
    <dgm:cxn modelId="{ECC307DF-1609-468B-8B0D-67E91D286BF9}" type="presOf" srcId="{9D57E440-8C54-4122-89C0-B90EDA5B4E37}" destId="{D314B161-EE76-44BD-9969-6EE1C9EE478D}" srcOrd="0" destOrd="0" presId="urn:microsoft.com/office/officeart/2005/8/layout/vList6"/>
    <dgm:cxn modelId="{D57F29FE-D48F-4C6F-9F82-F957094FB3AA}" srcId="{4B693F50-0CB0-43CF-949F-EE6530FE3A7E}" destId="{5D6C99A1-6689-4C66-8F8E-63C9544B4D17}" srcOrd="2" destOrd="0" parTransId="{06D848A0-6ADF-4F17-8188-D69AD90DD0E2}" sibTransId="{E7157660-5A61-4486-852A-596B4DA51FAB}"/>
    <dgm:cxn modelId="{E6A8F577-9D71-45C6-907C-BD946658963C}" type="presOf" srcId="{4B693F50-0CB0-43CF-949F-EE6530FE3A7E}" destId="{4CA697A2-9285-4272-A83B-56697E3A6DAC}" srcOrd="0" destOrd="0" presId="urn:microsoft.com/office/officeart/2005/8/layout/vList6"/>
    <dgm:cxn modelId="{06ECA58D-7EA0-466C-B494-C37837BB7EBB}" srcId="{4B693F50-0CB0-43CF-949F-EE6530FE3A7E}" destId="{3859D095-F0FB-4ACC-BE36-40DFFDC146B8}" srcOrd="1" destOrd="0" parTransId="{BB028199-1824-472A-8D6B-681CFBA9111B}" sibTransId="{1C01A29D-D226-4DC4-B52F-D4C648F35F5D}"/>
    <dgm:cxn modelId="{99EB6F39-FAB8-4FEF-B06C-695387C7523F}" srcId="{FDFB10DA-B2BC-454E-915C-AC5568E639D3}" destId="{9D57E440-8C54-4122-89C0-B90EDA5B4E37}" srcOrd="0" destOrd="0" parTransId="{5F892704-2399-4551-B397-9C7AEDC941A9}" sibTransId="{8E8AD14C-DAAE-46B1-ACC2-020C5D7780A4}"/>
    <dgm:cxn modelId="{FF841C84-2B50-46C3-B1E8-34771D9E8210}" type="presOf" srcId="{AE50C8BB-2235-431D-978A-17E95BC671E8}" destId="{497AF045-B503-4142-AD36-B5536815EA9D}" srcOrd="0" destOrd="0" presId="urn:microsoft.com/office/officeart/2005/8/layout/vList6"/>
    <dgm:cxn modelId="{5AD9B571-0AFF-45AE-850D-9A8022B5D3DB}" type="presOf" srcId="{5D6C99A1-6689-4C66-8F8E-63C9544B4D17}" destId="{354E4C75-D068-40C7-8CC4-E5489FC4EDD4}" srcOrd="0" destOrd="0" presId="urn:microsoft.com/office/officeart/2005/8/layout/vList6"/>
    <dgm:cxn modelId="{BE61CB95-6110-4A8F-ABDB-30CCB2164FCC}" type="presOf" srcId="{2DF2D359-702C-4C8F-AC54-05E2495DC99C}" destId="{DFC5588B-CBBA-4106-AFA4-8704F84C3A81}" srcOrd="0" destOrd="0" presId="urn:microsoft.com/office/officeart/2005/8/layout/vList6"/>
    <dgm:cxn modelId="{CB61B553-8A45-4E15-8B72-E1FAF905D441}" srcId="{4B693F50-0CB0-43CF-949F-EE6530FE3A7E}" destId="{FDFB10DA-B2BC-454E-915C-AC5568E639D3}" srcOrd="0" destOrd="0" parTransId="{2C2B72E2-A1E8-4D58-B1EC-B0F05764A468}" sibTransId="{92322D6E-675A-455C-A293-989290FAED14}"/>
    <dgm:cxn modelId="{020B0816-2C6D-481F-94CB-E705D5EB8F38}" type="presOf" srcId="{3859D095-F0FB-4ACC-BE36-40DFFDC146B8}" destId="{F987B866-F506-4382-96CB-E82CE5B5C479}" srcOrd="0" destOrd="0" presId="urn:microsoft.com/office/officeart/2005/8/layout/vList6"/>
    <dgm:cxn modelId="{AA7876CD-3180-4F18-A794-1850CCCDFE5B}" srcId="{5D6C99A1-6689-4C66-8F8E-63C9544B4D17}" destId="{AE50C8BB-2235-431D-978A-17E95BC671E8}" srcOrd="0" destOrd="0" parTransId="{10C64999-505E-4E35-A893-4D62A9D09AA4}" sibTransId="{F3D958A6-4A23-4AD3-81F1-6518C54FD9B2}"/>
    <dgm:cxn modelId="{4179141E-34EC-441B-BAB4-A8478E0FB981}" type="presOf" srcId="{FDFB10DA-B2BC-454E-915C-AC5568E639D3}" destId="{ADF99116-FE10-4F1F-B47C-C6B20EC94268}" srcOrd="0" destOrd="0" presId="urn:microsoft.com/office/officeart/2005/8/layout/vList6"/>
    <dgm:cxn modelId="{79E66448-C663-445B-BB71-45D42313B7C4}" type="presParOf" srcId="{4CA697A2-9285-4272-A83B-56697E3A6DAC}" destId="{BEACE2A6-D117-4CEE-B7C6-1B2FF0EE58B0}" srcOrd="0" destOrd="0" presId="urn:microsoft.com/office/officeart/2005/8/layout/vList6"/>
    <dgm:cxn modelId="{59A7C9DB-D48D-46E8-889E-9D9CC8277385}" type="presParOf" srcId="{BEACE2A6-D117-4CEE-B7C6-1B2FF0EE58B0}" destId="{ADF99116-FE10-4F1F-B47C-C6B20EC94268}" srcOrd="0" destOrd="0" presId="urn:microsoft.com/office/officeart/2005/8/layout/vList6"/>
    <dgm:cxn modelId="{23D4DF12-940C-4313-B985-097E08679BEB}" type="presParOf" srcId="{BEACE2A6-D117-4CEE-B7C6-1B2FF0EE58B0}" destId="{D314B161-EE76-44BD-9969-6EE1C9EE478D}" srcOrd="1" destOrd="0" presId="urn:microsoft.com/office/officeart/2005/8/layout/vList6"/>
    <dgm:cxn modelId="{5A3B99F9-B2D4-4A3D-96BF-E260716C5ABA}" type="presParOf" srcId="{4CA697A2-9285-4272-A83B-56697E3A6DAC}" destId="{B2DD8B3D-D5CB-47AE-B610-101E23B7D643}" srcOrd="1" destOrd="0" presId="urn:microsoft.com/office/officeart/2005/8/layout/vList6"/>
    <dgm:cxn modelId="{3AB4BC68-9C58-425A-8484-06BE4EF32289}" type="presParOf" srcId="{4CA697A2-9285-4272-A83B-56697E3A6DAC}" destId="{74152006-6EE4-4D82-8AA5-E4BF6E09E56F}" srcOrd="2" destOrd="0" presId="urn:microsoft.com/office/officeart/2005/8/layout/vList6"/>
    <dgm:cxn modelId="{381EEDBC-3C85-471D-9CAE-A071B9C9486C}" type="presParOf" srcId="{74152006-6EE4-4D82-8AA5-E4BF6E09E56F}" destId="{F987B866-F506-4382-96CB-E82CE5B5C479}" srcOrd="0" destOrd="0" presId="urn:microsoft.com/office/officeart/2005/8/layout/vList6"/>
    <dgm:cxn modelId="{F327BBB7-739E-405D-9CF7-706E8495F785}" type="presParOf" srcId="{74152006-6EE4-4D82-8AA5-E4BF6E09E56F}" destId="{DFC5588B-CBBA-4106-AFA4-8704F84C3A81}" srcOrd="1" destOrd="0" presId="urn:microsoft.com/office/officeart/2005/8/layout/vList6"/>
    <dgm:cxn modelId="{8FB5D58B-A94E-47D5-AB62-81004736756C}" type="presParOf" srcId="{4CA697A2-9285-4272-A83B-56697E3A6DAC}" destId="{1A31D348-751C-4C8A-B718-73E7E37D6369}" srcOrd="3" destOrd="0" presId="urn:microsoft.com/office/officeart/2005/8/layout/vList6"/>
    <dgm:cxn modelId="{A2BC2736-ACA4-4EF7-A630-C6C98F4CCC25}" type="presParOf" srcId="{4CA697A2-9285-4272-A83B-56697E3A6DAC}" destId="{9AC5F1C6-0A41-42E2-AFA0-170CFBF467DD}" srcOrd="4" destOrd="0" presId="urn:microsoft.com/office/officeart/2005/8/layout/vList6"/>
    <dgm:cxn modelId="{6676FFC3-065A-4325-BAAF-3DC2371F9FAF}" type="presParOf" srcId="{9AC5F1C6-0A41-42E2-AFA0-170CFBF467DD}" destId="{354E4C75-D068-40C7-8CC4-E5489FC4EDD4}" srcOrd="0" destOrd="0" presId="urn:microsoft.com/office/officeart/2005/8/layout/vList6"/>
    <dgm:cxn modelId="{5259B493-90C9-4A1E-B790-0071635E2FE2}" type="presParOf" srcId="{9AC5F1C6-0A41-42E2-AFA0-170CFBF467DD}" destId="{497AF045-B503-4142-AD36-B5536815EA9D}" srcOrd="1" destOrd="0" presId="urn:microsoft.com/office/officeart/2005/8/layout/vList6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221 960 704,00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rgbClr val="95CFC1"/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2026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205 939 250,00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2027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209 065 487,00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2028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11 программ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2026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3 программы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2027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2 программ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2028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228 637 080,95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2026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121 867 954,37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2027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smtClean="0">
              <a:solidFill>
                <a:schemeClr val="bg1"/>
              </a:solidFill>
            </a:rPr>
            <a:t>15 975 097,59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2028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0" y="506"/>
          <a:ext cx="2481870" cy="1658740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2027 год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48583" y="49089"/>
        <a:ext cx="2384704" cy="1561574"/>
      </dsp:txXfrm>
    </dsp:sp>
    <dsp:sp modelId="{468E1AAF-FA9D-47C7-BBB6-460D79567356}">
      <dsp:nvSpPr>
        <dsp:cNvPr id="0" name=""/>
        <dsp:cNvSpPr/>
      </dsp:nvSpPr>
      <dsp:spPr>
        <a:xfrm rot="5400000">
          <a:off x="929921" y="1700714"/>
          <a:ext cx="622027" cy="746433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017005" y="1762917"/>
        <a:ext cx="447859" cy="435419"/>
      </dsp:txXfrm>
    </dsp:sp>
    <dsp:sp modelId="{F57050F3-A9E0-44EF-9648-EA09B8FD8138}">
      <dsp:nvSpPr>
        <dsp:cNvPr id="0" name=""/>
        <dsp:cNvSpPr/>
      </dsp:nvSpPr>
      <dsp:spPr>
        <a:xfrm>
          <a:off x="0" y="2488616"/>
          <a:ext cx="2481870" cy="1658740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10 196 600,00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48583" y="2537199"/>
        <a:ext cx="2384704" cy="15615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0" y="46487"/>
          <a:ext cx="2403218" cy="1630559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2028 год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47757" y="94244"/>
        <a:ext cx="2307704" cy="1535045"/>
      </dsp:txXfrm>
    </dsp:sp>
    <dsp:sp modelId="{468E1AAF-FA9D-47C7-BBB6-460D79567356}">
      <dsp:nvSpPr>
        <dsp:cNvPr id="0" name=""/>
        <dsp:cNvSpPr/>
      </dsp:nvSpPr>
      <dsp:spPr>
        <a:xfrm rot="5400000">
          <a:off x="913125" y="1694816"/>
          <a:ext cx="576967" cy="733751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981483" y="1773208"/>
        <a:ext cx="440251" cy="403877"/>
      </dsp:txXfrm>
    </dsp:sp>
    <dsp:sp modelId="{F57050F3-A9E0-44EF-9648-EA09B8FD8138}">
      <dsp:nvSpPr>
        <dsp:cNvPr id="0" name=""/>
        <dsp:cNvSpPr/>
      </dsp:nvSpPr>
      <dsp:spPr>
        <a:xfrm>
          <a:off x="0" y="2446336"/>
          <a:ext cx="2403218" cy="1630559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20 852 000,00</a:t>
          </a:r>
        </a:p>
      </dsp:txBody>
      <dsp:txXfrm>
        <a:off x="47757" y="2494093"/>
        <a:ext cx="2307704" cy="15350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0" y="544"/>
          <a:ext cx="2448063" cy="1785362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01.01.2027 год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2291" y="52835"/>
        <a:ext cx="2343481" cy="1680780"/>
      </dsp:txXfrm>
    </dsp:sp>
    <dsp:sp modelId="{468E1AAF-FA9D-47C7-BBB6-460D79567356}">
      <dsp:nvSpPr>
        <dsp:cNvPr id="0" name=""/>
        <dsp:cNvSpPr/>
      </dsp:nvSpPr>
      <dsp:spPr>
        <a:xfrm rot="5400000">
          <a:off x="889276" y="1830541"/>
          <a:ext cx="669510" cy="803413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983008" y="1897493"/>
        <a:ext cx="482047" cy="468657"/>
      </dsp:txXfrm>
    </dsp:sp>
    <dsp:sp modelId="{F57050F3-A9E0-44EF-9648-EA09B8FD8138}">
      <dsp:nvSpPr>
        <dsp:cNvPr id="0" name=""/>
        <dsp:cNvSpPr/>
      </dsp:nvSpPr>
      <dsp:spPr>
        <a:xfrm>
          <a:off x="0" y="2678588"/>
          <a:ext cx="2448063" cy="1785362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18 642 997,60 рублей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2291" y="2730879"/>
        <a:ext cx="2343481" cy="16807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0" y="0"/>
          <a:ext cx="2448063" cy="1751060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01.01.2028 год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1287" y="51287"/>
        <a:ext cx="2345489" cy="1648486"/>
      </dsp:txXfrm>
    </dsp:sp>
    <dsp:sp modelId="{468E1AAF-FA9D-47C7-BBB6-460D79567356}">
      <dsp:nvSpPr>
        <dsp:cNvPr id="0" name=""/>
        <dsp:cNvSpPr/>
      </dsp:nvSpPr>
      <dsp:spPr>
        <a:xfrm rot="5400000">
          <a:off x="895507" y="1795104"/>
          <a:ext cx="657048" cy="787977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987638" y="1860568"/>
        <a:ext cx="472787" cy="459934"/>
      </dsp:txXfrm>
    </dsp:sp>
    <dsp:sp modelId="{F57050F3-A9E0-44EF-9648-EA09B8FD8138}">
      <dsp:nvSpPr>
        <dsp:cNvPr id="0" name=""/>
        <dsp:cNvSpPr/>
      </dsp:nvSpPr>
      <dsp:spPr>
        <a:xfrm>
          <a:off x="0" y="2627125"/>
          <a:ext cx="2448063" cy="1751060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18 642 997,60  рублей</a:t>
          </a:r>
        </a:p>
      </dsp:txBody>
      <dsp:txXfrm>
        <a:off x="51287" y="2678412"/>
        <a:ext cx="2345489" cy="16484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4BBC-6155-4931-AAFA-D9A2F6678736}">
      <dsp:nvSpPr>
        <dsp:cNvPr id="0" name=""/>
        <dsp:cNvSpPr/>
      </dsp:nvSpPr>
      <dsp:spPr>
        <a:xfrm>
          <a:off x="426338" y="0"/>
          <a:ext cx="4682135" cy="1856028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</a:rPr>
            <a:t>В течение </a:t>
          </a:r>
          <a:r>
            <a:rPr lang="ru-RU" sz="2400" b="1" kern="1200" dirty="0" smtClean="0">
              <a:latin typeface="Century Gothic" panose="020B0502020202020204" pitchFamily="34" charset="0"/>
            </a:rPr>
            <a:t>2026 </a:t>
          </a:r>
          <a:r>
            <a:rPr lang="ru-RU" sz="2400" b="1" kern="1200" dirty="0" smtClean="0">
              <a:latin typeface="Century Gothic" panose="020B0502020202020204" pitchFamily="34" charset="0"/>
            </a:rPr>
            <a:t>– </a:t>
          </a:r>
          <a:r>
            <a:rPr lang="ru-RU" sz="2400" b="1" kern="1200" dirty="0" smtClean="0">
              <a:latin typeface="Century Gothic" panose="020B0502020202020204" pitchFamily="34" charset="0"/>
            </a:rPr>
            <a:t>2028</a:t>
          </a:r>
          <a:endParaRPr lang="ru-RU" sz="2400" b="1" kern="1200" dirty="0">
            <a:latin typeface="Century Gothic" panose="020B0502020202020204" pitchFamily="34" charset="0"/>
          </a:endParaRPr>
        </a:p>
      </dsp:txBody>
      <dsp:txXfrm>
        <a:off x="480699" y="54361"/>
        <a:ext cx="4573413" cy="1747306"/>
      </dsp:txXfrm>
    </dsp:sp>
    <dsp:sp modelId="{468E1AAF-FA9D-47C7-BBB6-460D79567356}">
      <dsp:nvSpPr>
        <dsp:cNvPr id="0" name=""/>
        <dsp:cNvSpPr/>
      </dsp:nvSpPr>
      <dsp:spPr>
        <a:xfrm rot="2430220">
          <a:off x="4829891" y="2018321"/>
          <a:ext cx="1196943" cy="835212"/>
        </a:xfrm>
        <a:prstGeom prst="rightArrow">
          <a:avLst>
            <a:gd name="adj1" fmla="val 60000"/>
            <a:gd name="adj2" fmla="val 5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859913" y="2103993"/>
        <a:ext cx="946379" cy="501128"/>
      </dsp:txXfrm>
    </dsp:sp>
    <dsp:sp modelId="{F57050F3-A9E0-44EF-9648-EA09B8FD8138}">
      <dsp:nvSpPr>
        <dsp:cNvPr id="0" name=""/>
        <dsp:cNvSpPr/>
      </dsp:nvSpPr>
      <dsp:spPr>
        <a:xfrm>
          <a:off x="6013427" y="2785175"/>
          <a:ext cx="4304252" cy="1856028"/>
        </a:xfrm>
        <a:prstGeom prst="roundRect">
          <a:avLst>
            <a:gd name="adj" fmla="val 10000"/>
          </a:avLst>
        </a:prstGeom>
        <a:solidFill>
          <a:srgbClr val="F4B1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</a:rPr>
            <a:t>не планируются</a:t>
          </a:r>
        </a:p>
      </dsp:txBody>
      <dsp:txXfrm>
        <a:off x="6067788" y="2839536"/>
        <a:ext cx="4195530" cy="1747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9A66-19E6-49A0-BA2B-10CB613A52D3}">
      <dsp:nvSpPr>
        <dsp:cNvPr id="0" name=""/>
        <dsp:cNvSpPr/>
      </dsp:nvSpPr>
      <dsp:spPr>
        <a:xfrm>
          <a:off x="-6297242" y="-974237"/>
          <a:ext cx="7501235" cy="7501235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436C5-63C4-4775-994F-10A4FEAA8867}">
      <dsp:nvSpPr>
        <dsp:cNvPr id="0" name=""/>
        <dsp:cNvSpPr/>
      </dsp:nvSpPr>
      <dsp:spPr>
        <a:xfrm>
          <a:off x="332489" y="99816"/>
          <a:ext cx="8954568" cy="50649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Налог  на доходы физических лиц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332489" y="99816"/>
        <a:ext cx="8954568" cy="506496"/>
      </dsp:txXfrm>
    </dsp:sp>
    <dsp:sp modelId="{2519B6F3-58D7-49AE-BFD9-392EFA1361FC}">
      <dsp:nvSpPr>
        <dsp:cNvPr id="0" name=""/>
        <dsp:cNvSpPr/>
      </dsp:nvSpPr>
      <dsp:spPr>
        <a:xfrm>
          <a:off x="0" y="50454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0953-98A2-40BD-A23A-E170F455F1E5}">
      <dsp:nvSpPr>
        <dsp:cNvPr id="0" name=""/>
        <dsp:cNvSpPr/>
      </dsp:nvSpPr>
      <dsp:spPr>
        <a:xfrm>
          <a:off x="781673" y="738234"/>
          <a:ext cx="8495890" cy="50649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Доходы от уплаты акцизов на нефтепродукты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781673" y="738234"/>
        <a:ext cx="8495890" cy="506496"/>
      </dsp:txXfrm>
    </dsp:sp>
    <dsp:sp modelId="{569F3136-F645-4D33-9875-AE6A701C93C0}">
      <dsp:nvSpPr>
        <dsp:cNvPr id="0" name=""/>
        <dsp:cNvSpPr/>
      </dsp:nvSpPr>
      <dsp:spPr>
        <a:xfrm>
          <a:off x="401309" y="646558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4485F-EF7E-4B2E-AA8D-A2C2B6E2354F}">
      <dsp:nvSpPr>
        <dsp:cNvPr id="0" name=""/>
        <dsp:cNvSpPr/>
      </dsp:nvSpPr>
      <dsp:spPr>
        <a:xfrm>
          <a:off x="1120285" y="1342996"/>
          <a:ext cx="8244537" cy="506496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Туристический налог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1120285" y="1342996"/>
        <a:ext cx="8244537" cy="506496"/>
      </dsp:txXfrm>
    </dsp:sp>
    <dsp:sp modelId="{2D20D580-65BC-4E36-A9B0-BB03269C148D}">
      <dsp:nvSpPr>
        <dsp:cNvPr id="0" name=""/>
        <dsp:cNvSpPr/>
      </dsp:nvSpPr>
      <dsp:spPr>
        <a:xfrm>
          <a:off x="652269" y="1362829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78DFE-4AB3-4ABC-B692-2B2A3CED1FF9}">
      <dsp:nvSpPr>
        <dsp:cNvPr id="0" name=""/>
        <dsp:cNvSpPr/>
      </dsp:nvSpPr>
      <dsp:spPr>
        <a:xfrm>
          <a:off x="1185738" y="1934981"/>
          <a:ext cx="8155302" cy="1040419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1185738" y="1934981"/>
        <a:ext cx="8155302" cy="1040419"/>
      </dsp:txXfrm>
    </dsp:sp>
    <dsp:sp modelId="{24D8B427-2FDF-46DB-833C-CFAAACECF942}">
      <dsp:nvSpPr>
        <dsp:cNvPr id="0" name=""/>
        <dsp:cNvSpPr/>
      </dsp:nvSpPr>
      <dsp:spPr>
        <a:xfrm>
          <a:off x="767263" y="2207718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2A649-ED35-463F-970F-D1D38CB00335}">
      <dsp:nvSpPr>
        <dsp:cNvPr id="0" name=""/>
        <dsp:cNvSpPr/>
      </dsp:nvSpPr>
      <dsp:spPr>
        <a:xfrm>
          <a:off x="1116328" y="3176269"/>
          <a:ext cx="8235633" cy="940755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Налог, взимаемый в связи с применением упрощенной системы налогообложения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1116328" y="3176269"/>
        <a:ext cx="8235633" cy="940755"/>
      </dsp:txXfrm>
    </dsp:sp>
    <dsp:sp modelId="{4E259CED-65E6-410A-9A7C-20D050AC54B5}">
      <dsp:nvSpPr>
        <dsp:cNvPr id="0" name=""/>
        <dsp:cNvSpPr/>
      </dsp:nvSpPr>
      <dsp:spPr>
        <a:xfrm>
          <a:off x="661393" y="3127125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868E0-16DA-49CC-94AD-11C81DC3F66E}">
      <dsp:nvSpPr>
        <dsp:cNvPr id="0" name=""/>
        <dsp:cNvSpPr/>
      </dsp:nvSpPr>
      <dsp:spPr>
        <a:xfrm>
          <a:off x="952143" y="4228304"/>
          <a:ext cx="8279840" cy="324294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Единый сельскохозяйственный налог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952143" y="4228304"/>
        <a:ext cx="8279840" cy="324294"/>
      </dsp:txXfrm>
    </dsp:sp>
    <dsp:sp modelId="{D951D33C-4BCC-4B22-9495-35631B1D0EFB}">
      <dsp:nvSpPr>
        <dsp:cNvPr id="0" name=""/>
        <dsp:cNvSpPr/>
      </dsp:nvSpPr>
      <dsp:spPr>
        <a:xfrm>
          <a:off x="394769" y="4059593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B8A41-6679-40A8-85F1-E8599DEBD8CB}">
      <dsp:nvSpPr>
        <dsp:cNvPr id="0" name=""/>
        <dsp:cNvSpPr/>
      </dsp:nvSpPr>
      <dsp:spPr>
        <a:xfrm>
          <a:off x="665017" y="4727636"/>
          <a:ext cx="8653963" cy="813473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0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Налоги на имущество (транспортный налог, налог на имущество, земельный налог)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665017" y="4727636"/>
        <a:ext cx="8653963" cy="813473"/>
      </dsp:txXfrm>
    </dsp:sp>
    <dsp:sp modelId="{85E5AC6A-286B-4F3A-B6C7-77131CDDA018}">
      <dsp:nvSpPr>
        <dsp:cNvPr id="0" name=""/>
        <dsp:cNvSpPr/>
      </dsp:nvSpPr>
      <dsp:spPr>
        <a:xfrm>
          <a:off x="0" y="4940120"/>
          <a:ext cx="633120" cy="633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22 475 000,00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rgbClr val="95CFC1"/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2026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19 703 033,00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2027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19 623 033,00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2028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9A66-19E6-49A0-BA2B-10CB613A52D3}">
      <dsp:nvSpPr>
        <dsp:cNvPr id="0" name=""/>
        <dsp:cNvSpPr/>
      </dsp:nvSpPr>
      <dsp:spPr>
        <a:xfrm>
          <a:off x="-4577448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436C5-63C4-4775-994F-10A4FEAA8867}">
      <dsp:nvSpPr>
        <dsp:cNvPr id="0" name=""/>
        <dsp:cNvSpPr/>
      </dsp:nvSpPr>
      <dsp:spPr>
        <a:xfrm>
          <a:off x="373253" y="210162"/>
          <a:ext cx="8340566" cy="620351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Арендная плата за земельные участки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373253" y="210162"/>
        <a:ext cx="8340566" cy="620351"/>
      </dsp:txXfrm>
    </dsp:sp>
    <dsp:sp modelId="{2519B6F3-58D7-49AE-BFD9-392EFA1361FC}">
      <dsp:nvSpPr>
        <dsp:cNvPr id="0" name=""/>
        <dsp:cNvSpPr/>
      </dsp:nvSpPr>
      <dsp:spPr>
        <a:xfrm>
          <a:off x="0" y="132617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0953-98A2-40BD-A23A-E170F455F1E5}">
      <dsp:nvSpPr>
        <dsp:cNvPr id="0" name=""/>
        <dsp:cNvSpPr/>
      </dsp:nvSpPr>
      <dsp:spPr>
        <a:xfrm>
          <a:off x="682129" y="955937"/>
          <a:ext cx="8028735" cy="829187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Платежи за аренду муниципального имущества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682129" y="955937"/>
        <a:ext cx="8028735" cy="829187"/>
      </dsp:txXfrm>
    </dsp:sp>
    <dsp:sp modelId="{569F3136-F645-4D33-9875-AE6A701C93C0}">
      <dsp:nvSpPr>
        <dsp:cNvPr id="0" name=""/>
        <dsp:cNvSpPr/>
      </dsp:nvSpPr>
      <dsp:spPr>
        <a:xfrm>
          <a:off x="333262" y="968656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5AF3C-C90F-4767-9B5A-4C0A21710619}">
      <dsp:nvSpPr>
        <dsp:cNvPr id="0" name=""/>
        <dsp:cNvSpPr/>
      </dsp:nvSpPr>
      <dsp:spPr>
        <a:xfrm>
          <a:off x="790376" y="1993633"/>
          <a:ext cx="7954927" cy="954305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Прочие доходы от использования муниципального имущества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790376" y="1993633"/>
        <a:ext cx="7954927" cy="954305"/>
      </dsp:txXfrm>
    </dsp:sp>
    <dsp:sp modelId="{24D8B427-2FDF-46DB-833C-CFAAACECF942}">
      <dsp:nvSpPr>
        <dsp:cNvPr id="0" name=""/>
        <dsp:cNvSpPr/>
      </dsp:nvSpPr>
      <dsp:spPr>
        <a:xfrm>
          <a:off x="410271" y="1907215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2701D-8F7E-47BC-90DA-E01019970D7E}">
      <dsp:nvSpPr>
        <dsp:cNvPr id="0" name=""/>
        <dsp:cNvSpPr/>
      </dsp:nvSpPr>
      <dsp:spPr>
        <a:xfrm>
          <a:off x="437816" y="3102081"/>
          <a:ext cx="8309157" cy="620351"/>
        </a:xfrm>
        <a:prstGeom prst="rect">
          <a:avLst/>
        </a:prstGeom>
        <a:solidFill>
          <a:srgbClr val="95C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Штрафные санкции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437816" y="3102081"/>
        <a:ext cx="8309157" cy="620351"/>
      </dsp:txXfrm>
    </dsp:sp>
    <dsp:sp modelId="{97F98FA0-FF92-45D7-8F82-375A1785073E}">
      <dsp:nvSpPr>
        <dsp:cNvPr id="0" name=""/>
        <dsp:cNvSpPr/>
      </dsp:nvSpPr>
      <dsp:spPr>
        <a:xfrm>
          <a:off x="18706" y="3113410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5CF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850 445 126,77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rgbClr val="95CFC1"/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2026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787 951 912,57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2027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709 323 060,00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2028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600" kern="1200" dirty="0" smtClean="0">
              <a:solidFill>
                <a:schemeClr val="bg1"/>
              </a:solidFill>
            </a:rPr>
            <a:t>1 072 405 830,77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rgbClr val="95CFC1"/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</a:t>
          </a:r>
          <a:r>
            <a:rPr lang="en-US" sz="5600" kern="1200" dirty="0" smtClean="0">
              <a:solidFill>
                <a:schemeClr val="bg1"/>
              </a:solidFill>
            </a:rPr>
            <a:t>6</a:t>
          </a:r>
          <a:r>
            <a:rPr lang="ru-RU" sz="5600" kern="1200" dirty="0" smtClean="0">
              <a:solidFill>
                <a:schemeClr val="bg1"/>
              </a:solidFill>
            </a:rPr>
            <a:t>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600" kern="1200" dirty="0" smtClean="0">
              <a:solidFill>
                <a:schemeClr val="bg1"/>
              </a:solidFill>
            </a:rPr>
            <a:t>993 891 162,57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</a:t>
          </a:r>
          <a:r>
            <a:rPr lang="en-US" sz="5600" kern="1200" dirty="0" smtClean="0">
              <a:solidFill>
                <a:schemeClr val="bg1"/>
              </a:solidFill>
            </a:rPr>
            <a:t>7</a:t>
          </a:r>
          <a:r>
            <a:rPr lang="ru-RU" sz="5600" kern="1200" dirty="0" smtClean="0">
              <a:solidFill>
                <a:schemeClr val="bg1"/>
              </a:solidFill>
            </a:rPr>
            <a:t>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rgbClr val="49A18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600" kern="1200" dirty="0" smtClean="0">
              <a:solidFill>
                <a:schemeClr val="bg1"/>
              </a:solidFill>
            </a:rPr>
            <a:t>918 388 547,00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rgbClr val="95C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</a:t>
          </a:r>
          <a:r>
            <a:rPr lang="en-US" sz="5600" kern="1200" dirty="0" smtClean="0">
              <a:solidFill>
                <a:schemeClr val="bg1"/>
              </a:solidFill>
            </a:rPr>
            <a:t>8</a:t>
          </a:r>
          <a:r>
            <a:rPr lang="ru-RU" sz="5600" kern="1200" dirty="0" smtClean="0">
              <a:solidFill>
                <a:schemeClr val="bg1"/>
              </a:solidFill>
            </a:rPr>
            <a:t>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A1FDD-19A8-403C-B074-0287EC3783DB}">
      <dsp:nvSpPr>
        <dsp:cNvPr id="0" name=""/>
        <dsp:cNvSpPr/>
      </dsp:nvSpPr>
      <dsp:spPr>
        <a:xfrm>
          <a:off x="44989" y="205124"/>
          <a:ext cx="4899648" cy="626779"/>
        </a:xfrm>
        <a:prstGeom prst="roundRect">
          <a:avLst>
            <a:gd name="adj" fmla="val 10000"/>
          </a:avLst>
        </a:prstGeom>
        <a:solidFill>
          <a:srgbClr val="49A1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202</a:t>
          </a:r>
          <a:r>
            <a:rPr lang="en-US" sz="3500" b="1" kern="1200" dirty="0" smtClean="0"/>
            <a:t>5</a:t>
          </a:r>
          <a:r>
            <a:rPr lang="ru-RU" sz="3500" b="1" kern="1200" dirty="0" smtClean="0"/>
            <a:t> год</a:t>
          </a:r>
          <a:endParaRPr lang="ru-RU" sz="3500" b="1" kern="1200" dirty="0"/>
        </a:p>
      </dsp:txBody>
      <dsp:txXfrm>
        <a:off x="63347" y="223482"/>
        <a:ext cx="4862932" cy="590063"/>
      </dsp:txXfrm>
    </dsp:sp>
    <dsp:sp modelId="{7D6875F6-EB8B-4AA9-B490-230428ECB93D}">
      <dsp:nvSpPr>
        <dsp:cNvPr id="0" name=""/>
        <dsp:cNvSpPr/>
      </dsp:nvSpPr>
      <dsp:spPr>
        <a:xfrm>
          <a:off x="534954" y="831903"/>
          <a:ext cx="716937" cy="109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666"/>
              </a:lnTo>
              <a:lnTo>
                <a:pt x="716937" y="1099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24EF5-0911-4346-919C-436755B3BCCF}">
      <dsp:nvSpPr>
        <dsp:cNvPr id="0" name=""/>
        <dsp:cNvSpPr/>
      </dsp:nvSpPr>
      <dsp:spPr>
        <a:xfrm>
          <a:off x="1251891" y="1312980"/>
          <a:ext cx="3436229" cy="1237178"/>
        </a:xfrm>
        <a:prstGeom prst="roundRect">
          <a:avLst>
            <a:gd name="adj" fmla="val 10000"/>
          </a:avLst>
        </a:prstGeom>
        <a:solidFill>
          <a:srgbClr val="73BFA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Налоговые и неналоговые доходы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bg1"/>
              </a:solidFill>
            </a:rPr>
            <a:t>1</a:t>
          </a:r>
          <a:r>
            <a:rPr lang="en-US" sz="3000" b="1" kern="1200" dirty="0" smtClean="0">
              <a:solidFill>
                <a:schemeClr val="bg1"/>
              </a:solidFill>
            </a:rPr>
            <a:t>89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423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743</a:t>
          </a:r>
          <a:r>
            <a:rPr lang="ru-RU" sz="3000" b="1" kern="1200" dirty="0" smtClean="0">
              <a:solidFill>
                <a:schemeClr val="bg1"/>
              </a:solidFill>
            </a:rPr>
            <a:t>,00 руб.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1288127" y="1349216"/>
        <a:ext cx="3363757" cy="1164706"/>
      </dsp:txXfrm>
    </dsp:sp>
    <dsp:sp modelId="{B6982B23-9283-48C1-9F69-347BC75CBC1B}">
      <dsp:nvSpPr>
        <dsp:cNvPr id="0" name=""/>
        <dsp:cNvSpPr/>
      </dsp:nvSpPr>
      <dsp:spPr>
        <a:xfrm>
          <a:off x="534954" y="831903"/>
          <a:ext cx="721648" cy="282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198"/>
              </a:lnTo>
              <a:lnTo>
                <a:pt x="721648" y="282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D7DC6-5267-402E-8DC4-891F33D042ED}">
      <dsp:nvSpPr>
        <dsp:cNvPr id="0" name=""/>
        <dsp:cNvSpPr/>
      </dsp:nvSpPr>
      <dsp:spPr>
        <a:xfrm>
          <a:off x="1256602" y="3065889"/>
          <a:ext cx="3356476" cy="1184425"/>
        </a:xfrm>
        <a:prstGeom prst="roundRect">
          <a:avLst>
            <a:gd name="adj" fmla="val 10000"/>
          </a:avLst>
        </a:prstGeom>
        <a:solidFill>
          <a:srgbClr val="73BFA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Безвозмездные поступления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757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863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162</a:t>
          </a:r>
          <a:r>
            <a:rPr lang="ru-RU" sz="3000" b="1" kern="1200" dirty="0" smtClean="0">
              <a:solidFill>
                <a:schemeClr val="bg1"/>
              </a:solidFill>
            </a:rPr>
            <a:t>,</a:t>
          </a:r>
          <a:r>
            <a:rPr lang="en-US" sz="3000" b="1" kern="1200" dirty="0" smtClean="0">
              <a:solidFill>
                <a:schemeClr val="bg1"/>
              </a:solidFill>
            </a:rPr>
            <a:t>71</a:t>
          </a:r>
          <a:r>
            <a:rPr lang="ru-RU" sz="3000" b="1" kern="1200" dirty="0" smtClean="0">
              <a:solidFill>
                <a:schemeClr val="bg1"/>
              </a:solidFill>
            </a:rPr>
            <a:t> руб</a:t>
          </a:r>
          <a:r>
            <a:rPr lang="ru-RU" sz="3000" kern="1200" dirty="0" smtClean="0">
              <a:solidFill>
                <a:schemeClr val="bg1"/>
              </a:solidFill>
            </a:rPr>
            <a:t>.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1291293" y="3100580"/>
        <a:ext cx="3287094" cy="1115043"/>
      </dsp:txXfrm>
    </dsp:sp>
    <dsp:sp modelId="{AE6CAE6F-454F-4B26-A93F-F5DB22F7A79A}">
      <dsp:nvSpPr>
        <dsp:cNvPr id="0" name=""/>
        <dsp:cNvSpPr/>
      </dsp:nvSpPr>
      <dsp:spPr>
        <a:xfrm>
          <a:off x="5522950" y="205767"/>
          <a:ext cx="4673195" cy="644359"/>
        </a:xfrm>
        <a:prstGeom prst="roundRect">
          <a:avLst>
            <a:gd name="adj" fmla="val 10000"/>
          </a:avLst>
        </a:prstGeom>
        <a:solidFill>
          <a:srgbClr val="49A1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202</a:t>
          </a:r>
          <a:r>
            <a:rPr lang="en-US" sz="3500" b="1" kern="1200" dirty="0" smtClean="0"/>
            <a:t>6</a:t>
          </a:r>
          <a:r>
            <a:rPr lang="ru-RU" sz="3500" b="1" kern="1200" dirty="0" smtClean="0"/>
            <a:t> год</a:t>
          </a:r>
          <a:endParaRPr lang="ru-RU" sz="3500" b="1" kern="1200" dirty="0"/>
        </a:p>
      </dsp:txBody>
      <dsp:txXfrm>
        <a:off x="5541823" y="224640"/>
        <a:ext cx="4635449" cy="606613"/>
      </dsp:txXfrm>
    </dsp:sp>
    <dsp:sp modelId="{305456B5-F557-4BE1-B100-0B72A0A47D19}">
      <dsp:nvSpPr>
        <dsp:cNvPr id="0" name=""/>
        <dsp:cNvSpPr/>
      </dsp:nvSpPr>
      <dsp:spPr>
        <a:xfrm>
          <a:off x="5990269" y="850127"/>
          <a:ext cx="711013" cy="108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442"/>
              </a:lnTo>
              <a:lnTo>
                <a:pt x="711013" y="1081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43A3B-5A9B-4875-A6E7-85A1B87128BC}">
      <dsp:nvSpPr>
        <dsp:cNvPr id="0" name=""/>
        <dsp:cNvSpPr/>
      </dsp:nvSpPr>
      <dsp:spPr>
        <a:xfrm>
          <a:off x="6701283" y="1312980"/>
          <a:ext cx="3401925" cy="1237178"/>
        </a:xfrm>
        <a:prstGeom prst="roundRect">
          <a:avLst>
            <a:gd name="adj" fmla="val 10000"/>
          </a:avLst>
        </a:prstGeom>
        <a:solidFill>
          <a:srgbClr val="73BFA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Налоговые и неналоговые доходы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221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960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704</a:t>
          </a:r>
          <a:r>
            <a:rPr lang="ru-RU" sz="3000" b="1" kern="1200" dirty="0" smtClean="0">
              <a:solidFill>
                <a:schemeClr val="bg1"/>
              </a:solidFill>
            </a:rPr>
            <a:t>,00 руб. 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6737519" y="1349216"/>
        <a:ext cx="3329453" cy="1164706"/>
      </dsp:txXfrm>
    </dsp:sp>
    <dsp:sp modelId="{DAFE5A25-779B-47E5-AA8B-FFA97356CBBF}">
      <dsp:nvSpPr>
        <dsp:cNvPr id="0" name=""/>
        <dsp:cNvSpPr/>
      </dsp:nvSpPr>
      <dsp:spPr>
        <a:xfrm>
          <a:off x="5990269" y="850127"/>
          <a:ext cx="771783" cy="2834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351"/>
              </a:lnTo>
              <a:lnTo>
                <a:pt x="771783" y="2834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C84B5-318B-46D1-80C9-000DCF7D7257}">
      <dsp:nvSpPr>
        <dsp:cNvPr id="0" name=""/>
        <dsp:cNvSpPr/>
      </dsp:nvSpPr>
      <dsp:spPr>
        <a:xfrm>
          <a:off x="6762053" y="3065889"/>
          <a:ext cx="3341154" cy="1237178"/>
        </a:xfrm>
        <a:prstGeom prst="roundRect">
          <a:avLst>
            <a:gd name="adj" fmla="val 10000"/>
          </a:avLst>
        </a:prstGeom>
        <a:solidFill>
          <a:srgbClr val="73BFA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Безвозмездные поступления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850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445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en-US" sz="3000" b="1" kern="1200" dirty="0" smtClean="0">
              <a:solidFill>
                <a:schemeClr val="bg1"/>
              </a:solidFill>
            </a:rPr>
            <a:t>126</a:t>
          </a:r>
          <a:r>
            <a:rPr lang="ru-RU" sz="3000" b="1" kern="1200" dirty="0" smtClean="0">
              <a:solidFill>
                <a:schemeClr val="bg1"/>
              </a:solidFill>
            </a:rPr>
            <a:t>,7</a:t>
          </a:r>
          <a:r>
            <a:rPr lang="en-US" sz="3000" b="1" kern="1200" dirty="0" smtClean="0">
              <a:solidFill>
                <a:schemeClr val="bg1"/>
              </a:solidFill>
            </a:rPr>
            <a:t>7</a:t>
          </a:r>
          <a:r>
            <a:rPr lang="ru-RU" sz="3000" b="1" kern="1200" dirty="0" smtClean="0">
              <a:solidFill>
                <a:schemeClr val="bg1"/>
              </a:solidFill>
            </a:rPr>
            <a:t> руб.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6798289" y="3102125"/>
        <a:ext cx="3268682" cy="1164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B161-EE76-44BD-9969-6EE1C9EE478D}">
      <dsp:nvSpPr>
        <dsp:cNvPr id="0" name=""/>
        <dsp:cNvSpPr/>
      </dsp:nvSpPr>
      <dsp:spPr>
        <a:xfrm>
          <a:off x="4234375" y="0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1 091 048 828,37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91424"/>
        <a:ext cx="5777292" cy="1148542"/>
      </dsp:txXfrm>
    </dsp:sp>
    <dsp:sp modelId="{ADF99116-FE10-4F1F-B47C-C6B20EC94268}">
      <dsp:nvSpPr>
        <dsp:cNvPr id="0" name=""/>
        <dsp:cNvSpPr/>
      </dsp:nvSpPr>
      <dsp:spPr>
        <a:xfrm>
          <a:off x="0" y="0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95CFC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2026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74756"/>
        <a:ext cx="4084863" cy="1381878"/>
      </dsp:txXfrm>
    </dsp:sp>
    <dsp:sp modelId="{DFC5588B-CBBA-4106-AFA4-8704F84C3A81}">
      <dsp:nvSpPr>
        <dsp:cNvPr id="0" name=""/>
        <dsp:cNvSpPr/>
      </dsp:nvSpPr>
      <dsp:spPr>
        <a:xfrm>
          <a:off x="4234375" y="1684529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993 891 162,57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1875953"/>
        <a:ext cx="5777292" cy="1148542"/>
      </dsp:txXfrm>
    </dsp:sp>
    <dsp:sp modelId="{F987B866-F506-4382-96CB-E82CE5B5C479}">
      <dsp:nvSpPr>
        <dsp:cNvPr id="0" name=""/>
        <dsp:cNvSpPr/>
      </dsp:nvSpPr>
      <dsp:spPr>
        <a:xfrm>
          <a:off x="0" y="1684529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2027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1759285"/>
        <a:ext cx="4084863" cy="1381878"/>
      </dsp:txXfrm>
    </dsp:sp>
    <dsp:sp modelId="{497AF045-B503-4142-AD36-B5536815EA9D}">
      <dsp:nvSpPr>
        <dsp:cNvPr id="0" name=""/>
        <dsp:cNvSpPr/>
      </dsp:nvSpPr>
      <dsp:spPr>
        <a:xfrm>
          <a:off x="4234375" y="3369058"/>
          <a:ext cx="6351563" cy="1531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285750" lvl="1" indent="-285750" algn="ctr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>
              <a:solidFill>
                <a:schemeClr val="bg1"/>
              </a:solidFill>
            </a:rPr>
            <a:t>918 388 547,00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4234375" y="3560482"/>
        <a:ext cx="5777292" cy="1148542"/>
      </dsp:txXfrm>
    </dsp:sp>
    <dsp:sp modelId="{354E4C75-D068-40C7-8CC4-E5489FC4EDD4}">
      <dsp:nvSpPr>
        <dsp:cNvPr id="0" name=""/>
        <dsp:cNvSpPr/>
      </dsp:nvSpPr>
      <dsp:spPr>
        <a:xfrm>
          <a:off x="0" y="3369058"/>
          <a:ext cx="4234375" cy="15313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2028 год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74756" y="3443814"/>
        <a:ext cx="4084863" cy="1381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6A8DC-C6E0-4B64-BE4A-E47B66B4AD1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8CEF-CF74-4379-89D0-F84E292C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5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8CEF-CF74-4379-89D0-F84E292C94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1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3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13B0-7352-4A85-A10D-36557A154CA1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0AA0-DDDE-4C09-8C89-189B7E54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6" y="-12135"/>
            <a:ext cx="99587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979470" y="2979472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5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125710" y="2979473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036887" y="2979473"/>
            <a:ext cx="6882271" cy="923330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2020" y="5506908"/>
            <a:ext cx="10379980" cy="733534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БЮДЖЕТ ВИНОГРАДОВСКОГО МУНИЦИПАЛЬНОГО ОКРУГА </a:t>
            </a:r>
            <a:endParaRPr lang="en-US" sz="1700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 algn="r">
              <a:lnSpc>
                <a:spcPts val="2500"/>
              </a:lnSpc>
            </a:pP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АРХАНГЕЛЬСКОЙ ОБЛАСТИ на 2026 год </a:t>
            </a:r>
            <a:r>
              <a:rPr lang="ru-RU" sz="17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и плановый период </a:t>
            </a: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2027 </a:t>
            </a:r>
            <a:r>
              <a:rPr lang="ru-RU" sz="17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и </a:t>
            </a:r>
            <a:r>
              <a:rPr lang="ru-RU" sz="1700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2028 </a:t>
            </a:r>
            <a:r>
              <a:rPr lang="ru-RU" sz="17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4410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ДОХОДОВ БЮДЖЕТА ОКРУГА НА 2026 ГОД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27351"/>
              </p:ext>
            </p:extLst>
          </p:nvPr>
        </p:nvGraphicFramePr>
        <p:xfrm>
          <a:off x="927330" y="911784"/>
          <a:ext cx="10585939" cy="557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0226525"/>
              </p:ext>
            </p:extLst>
          </p:nvPr>
        </p:nvGraphicFramePr>
        <p:xfrm>
          <a:off x="-444732" y="877775"/>
          <a:ext cx="11837409" cy="564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1634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ДОХОДНАЯ ЧАСТЬ БЮДЖЕТА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ОКРУГА</a:t>
            </a:r>
            <a:r>
              <a:rPr lang="ru-RU" altLang="ru-RU" sz="1700" b="1" kern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руб.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88311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6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ДОХОДНАЯ ЧАСТЬ БЮДЖЕТА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ОКРУГА В ДИНАМИКЕ, руб.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91651"/>
              </p:ext>
            </p:extLst>
          </p:nvPr>
        </p:nvGraphicFramePr>
        <p:xfrm>
          <a:off x="782516" y="1233651"/>
          <a:ext cx="10196146" cy="502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053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ДОХОДНАЯ ЧАСТЬ БЮДЖЕТА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ОКРУГА В ДИНАМИКЕ, руб.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54491"/>
              </p:ext>
            </p:extLst>
          </p:nvPr>
        </p:nvGraphicFramePr>
        <p:xfrm>
          <a:off x="584775" y="817682"/>
          <a:ext cx="11179333" cy="5928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5102">
                  <a:extLst>
                    <a:ext uri="{9D8B030D-6E8A-4147-A177-3AD203B41FA5}">
                      <a16:colId xmlns:a16="http://schemas.microsoft.com/office/drawing/2014/main" val="555671222"/>
                    </a:ext>
                  </a:extLst>
                </a:gridCol>
                <a:gridCol w="2310476">
                  <a:extLst>
                    <a:ext uri="{9D8B030D-6E8A-4147-A177-3AD203B41FA5}">
                      <a16:colId xmlns:a16="http://schemas.microsoft.com/office/drawing/2014/main" val="776719221"/>
                    </a:ext>
                  </a:extLst>
                </a:gridCol>
                <a:gridCol w="2190139">
                  <a:extLst>
                    <a:ext uri="{9D8B030D-6E8A-4147-A177-3AD203B41FA5}">
                      <a16:colId xmlns:a16="http://schemas.microsoft.com/office/drawing/2014/main" val="2358091389"/>
                    </a:ext>
                  </a:extLst>
                </a:gridCol>
                <a:gridCol w="2003616">
                  <a:extLst>
                    <a:ext uri="{9D8B030D-6E8A-4147-A177-3AD203B41FA5}">
                      <a16:colId xmlns:a16="http://schemas.microsoft.com/office/drawing/2014/main" val="1595091999"/>
                    </a:ext>
                  </a:extLst>
                </a:gridCol>
              </a:tblGrid>
              <a:tr h="588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</a:t>
                      </a: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разница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353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всего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189 423 743,00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221 960 704,00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32 536 961,00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55467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налоговые доходы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169 826 743,00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199 485 704,00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29 658 961,00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55053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неналоговые доходы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19 597 000,00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22 475 000,00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2 878 000,00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57519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всего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757 863 162,71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850 445 126,77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92 581 964,06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996466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2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дотации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322 901 860,95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228 153 129,27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- 94 748 731,68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44207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субсидии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9 228 363,10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180 661 262,36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171 432 899,26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38703"/>
                  </a:ext>
                </a:extLst>
              </a:tr>
              <a:tr h="56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субвенции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425 721 856,85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432 220 497,27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6 498 640,42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90575"/>
                  </a:ext>
                </a:extLst>
              </a:tr>
              <a:tr h="58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иные межбюджетные трансферты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11 081,81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9 410 237,87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9 399 156,06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11363"/>
                  </a:ext>
                </a:extLst>
              </a:tr>
              <a:tr h="672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947 286 905,71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1 072 405 830,77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125 118 925,06</a:t>
                      </a:r>
                      <a:endParaRPr lang="ru-RU" sz="2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3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80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15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РАСХОДНАЯ </a:t>
            </a:r>
            <a:r>
              <a:rPr lang="ru-RU" altLang="ru-RU" sz="1700" b="1" kern="0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ЧАСТЬ БЮДЖЕТА </a:t>
            </a:r>
            <a:r>
              <a:rPr lang="ru-RU" altLang="ru-RU" sz="1700" b="1" kern="0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ОКРУГА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9908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54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3353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СТРУКТУРА РАСХОДОВ </a:t>
            </a:r>
            <a:r>
              <a:rPr lang="ru-RU" sz="17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ВИНОГРАДОВСКОГО МУНИЦИПАЛЬНОГО ОКРУГА НА 2026 ГОД</a:t>
            </a:r>
            <a:endParaRPr lang="ru-RU" sz="17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601376"/>
              </p:ext>
            </p:extLst>
          </p:nvPr>
        </p:nvGraphicFramePr>
        <p:xfrm>
          <a:off x="1143001" y="1495425"/>
          <a:ext cx="10372724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15175" y="2029258"/>
            <a:ext cx="165576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Прочее 15,6%</a:t>
            </a:r>
            <a:endParaRPr lang="ru-RU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6575" y="3927931"/>
            <a:ext cx="30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Социальная сфера 84,4%</a:t>
            </a:r>
            <a:endParaRPr lang="ru-RU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МУНИЦИПАЛЬНЫЕ ПРОГРАММЫ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264967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09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МУНИЦИПАЛЬНЫЕ ПРОГРАММЫ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66723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48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309" y="331416"/>
            <a:ext cx="7804175" cy="759182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ОСНОВНЫЕ НАПРАВЛЕНИЯ РАСХОДОВАНИЯ </a:t>
            </a:r>
            <a:r>
              <a:rPr lang="ru-RU" sz="17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СРЕДСТВ                                                                 БЮДЖЕТА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ОКРУГА в 2026 году, руб.</a:t>
            </a:r>
            <a:endParaRPr lang="ru-RU" sz="17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6711" y="1316357"/>
            <a:ext cx="2808640" cy="1144758"/>
          </a:xfrm>
          <a:prstGeom prst="rect">
            <a:avLst/>
          </a:prstGeom>
          <a:solidFill>
            <a:srgbClr val="F4B18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Century Gothic" panose="020B0502020202020204" pitchFamily="34" charset="0"/>
              </a:rPr>
              <a:t>Общегосударственные вопросы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110 090 771,71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</a:rPr>
              <a:t>(2025 год 120 582 772,95)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74708" y="1316357"/>
            <a:ext cx="2521292" cy="1144758"/>
            <a:chOff x="2101128" y="99006"/>
            <a:chExt cx="2012805" cy="1144758"/>
          </a:xfrm>
          <a:solidFill>
            <a:srgbClr val="F4B183"/>
          </a:solidFill>
          <a:effectLst>
            <a:innerShdw blurRad="63500" dist="50800" dir="13500000">
              <a:schemeClr val="accent2">
                <a:lumMod val="60000"/>
                <a:lumOff val="40000"/>
                <a:alpha val="0"/>
              </a:schemeClr>
            </a:innerShdw>
          </a:effectLst>
        </p:grpSpPr>
        <p:sp>
          <p:nvSpPr>
            <p:cNvPr id="33" name="Прямоугольник 32"/>
            <p:cNvSpPr/>
            <p:nvPr/>
          </p:nvSpPr>
          <p:spPr>
            <a:xfrm>
              <a:off x="2101128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101128" y="99006"/>
              <a:ext cx="2012805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</a:rPr>
                <a:t>Национальная оборона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Century Gothic" panose="020B0502020202020204" pitchFamily="34" charset="0"/>
                </a:rPr>
                <a:t>2 828 938,83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Century Gothic" panose="020B0502020202020204" pitchFamily="34" charset="0"/>
                </a:rPr>
                <a:t>(2025 год 2</a:t>
              </a:r>
              <a:r>
                <a:rPr lang="ru-RU" sz="1600" b="1" kern="1200" dirty="0" smtClean="0">
                  <a:latin typeface="Century Gothic" panose="020B0502020202020204" pitchFamily="34" charset="0"/>
                </a:rPr>
                <a:t> 029 960,50)</a:t>
              </a:r>
              <a:endParaRPr lang="ru-RU" sz="16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50384" y="1320742"/>
            <a:ext cx="2650716" cy="1144758"/>
            <a:chOff x="4199852" y="99006"/>
            <a:chExt cx="1907930" cy="1144758"/>
          </a:xfrm>
          <a:solidFill>
            <a:srgbClr val="F4B183"/>
          </a:solidFill>
          <a:effectLst>
            <a:innerShdw blurRad="63500" dist="50800" dir="13500000">
              <a:schemeClr val="accent2">
                <a:lumMod val="60000"/>
                <a:lumOff val="40000"/>
                <a:alpha val="0"/>
              </a:schemeClr>
            </a:innerShdw>
          </a:effectLst>
        </p:grpSpPr>
        <p:sp>
          <p:nvSpPr>
            <p:cNvPr id="31" name="Прямоугольник 30"/>
            <p:cNvSpPr/>
            <p:nvPr/>
          </p:nvSpPr>
          <p:spPr>
            <a:xfrm>
              <a:off x="4199852" y="99006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4199852" y="99006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</a:rPr>
                <a:t>Национальная безопасность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Century Gothic" panose="020B0502020202020204" pitchFamily="34" charset="0"/>
                </a:rPr>
                <a:t>4</a:t>
              </a:r>
              <a:r>
                <a:rPr lang="ru-RU" b="1" kern="1200" dirty="0" smtClean="0">
                  <a:latin typeface="Century Gothic" panose="020B0502020202020204" pitchFamily="34" charset="0"/>
                </a:rPr>
                <a:t> 469 300,00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Century Gothic" panose="020B0502020202020204" pitchFamily="34" charset="0"/>
                </a:rPr>
                <a:t>(2025 год </a:t>
              </a:r>
              <a:r>
                <a:rPr lang="ru-RU" sz="1600" b="1" kern="1200" dirty="0" smtClean="0">
                  <a:latin typeface="Century Gothic" panose="020B0502020202020204" pitchFamily="34" charset="0"/>
                </a:rPr>
                <a:t>3 646 200,00)</a:t>
              </a:r>
              <a:endParaRPr lang="ru-RU" sz="16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855484" y="1316357"/>
            <a:ext cx="2917416" cy="1144758"/>
          </a:xfrm>
          <a:prstGeom prst="rect">
            <a:avLst/>
          </a:prstGeom>
          <a:solidFill>
            <a:srgbClr val="F4B18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Национальная экономика (транспорт, дороги)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Century Gothic" panose="020B0502020202020204" pitchFamily="34" charset="0"/>
              </a:rPr>
              <a:t>40 149 663,00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Century Gothic" panose="020B0502020202020204" pitchFamily="34" charset="0"/>
              </a:rPr>
              <a:t>(2025 год </a:t>
            </a:r>
            <a:r>
              <a:rPr lang="ru-RU" sz="1600" b="1" kern="1200" dirty="0" smtClean="0">
                <a:latin typeface="Century Gothic" panose="020B0502020202020204" pitchFamily="34" charset="0"/>
              </a:rPr>
              <a:t>33 945 086,00)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1721" y="2662313"/>
            <a:ext cx="2783630" cy="1144758"/>
            <a:chOff x="2404" y="1457080"/>
            <a:chExt cx="1907930" cy="1144758"/>
          </a:xfrm>
          <a:solidFill>
            <a:srgbClr val="F4B183"/>
          </a:solidFill>
          <a:effectLst>
            <a:innerShdw blurRad="63500" dist="50800" dir="13500000">
              <a:schemeClr val="accent2">
                <a:lumMod val="60000"/>
                <a:lumOff val="40000"/>
                <a:alpha val="0"/>
              </a:scheme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404" y="1457080"/>
              <a:ext cx="1907930" cy="1144758"/>
            </a:xfrm>
            <a:prstGeom prst="rect">
              <a:avLst/>
            </a:prstGeom>
            <a:solidFill>
              <a:srgbClr val="F4B18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</a:rPr>
                <a:t>Жилищно-коммунальное хозяйство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Century Gothic" panose="020B0502020202020204" pitchFamily="34" charset="0"/>
                </a:rPr>
                <a:t>10 425 100,26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Century Gothic" panose="020B0502020202020204" pitchFamily="34" charset="0"/>
                </a:rPr>
                <a:t>(2025 год</a:t>
              </a:r>
              <a:r>
                <a:rPr lang="ru-RU" sz="1600" b="1" kern="1200" dirty="0" smtClean="0">
                  <a:latin typeface="Century Gothic" panose="020B0502020202020204" pitchFamily="34" charset="0"/>
                </a:rPr>
                <a:t> 13 518 750,00)</a:t>
              </a:r>
              <a:endParaRPr lang="ru-RU" sz="16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146542" y="2639790"/>
            <a:ext cx="2654557" cy="1189804"/>
          </a:xfrm>
          <a:prstGeom prst="rect">
            <a:avLst/>
          </a:prstGeom>
          <a:solidFill>
            <a:srgbClr val="F4B18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Образование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613 336 947,87</a:t>
            </a:r>
            <a:endParaRPr lang="ru-RU" b="1" kern="1200" dirty="0" smtClean="0">
              <a:latin typeface="Century Gothic" panose="020B0502020202020204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(2025 год 639 155 696,24)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851641" y="2639790"/>
            <a:ext cx="2921259" cy="1144758"/>
            <a:chOff x="4199852" y="1457080"/>
            <a:chExt cx="1907930" cy="1144758"/>
          </a:xfrm>
          <a:solidFill>
            <a:srgbClr val="F4B183"/>
          </a:solidFill>
          <a:effectLst>
            <a:innerShdw blurRad="63500" dist="50800" dir="13500000">
              <a:schemeClr val="accent2">
                <a:lumMod val="60000"/>
                <a:lumOff val="40000"/>
                <a:alpha val="0"/>
              </a:schemeClr>
            </a:innerShdw>
          </a:effectLst>
        </p:grpSpPr>
        <p:sp>
          <p:nvSpPr>
            <p:cNvPr id="23" name="Прямоугольник 22"/>
            <p:cNvSpPr/>
            <p:nvPr/>
          </p:nvSpPr>
          <p:spPr>
            <a:xfrm>
              <a:off x="4199852" y="1457080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4199852" y="1457080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</a:rPr>
                <a:t>Культура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Century Gothic" panose="020B0502020202020204" pitchFamily="34" charset="0"/>
                </a:rPr>
                <a:t>114 049 592,56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Century Gothic" panose="020B0502020202020204" pitchFamily="34" charset="0"/>
                </a:rPr>
                <a:t>(2025 год 116 621 730,49)</a:t>
              </a:r>
              <a:endParaRPr lang="ru-RU" sz="16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536" y="4030792"/>
            <a:ext cx="2560649" cy="1144758"/>
          </a:xfrm>
          <a:prstGeom prst="rect">
            <a:avLst/>
          </a:prstGeom>
          <a:solidFill>
            <a:srgbClr val="F4B18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Социальная политика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21 330 765,86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Century Gothic" panose="020B0502020202020204" pitchFamily="34" charset="0"/>
              </a:rPr>
              <a:t>(2025 год 23 886 709,53)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38516" y="4030792"/>
            <a:ext cx="2662087" cy="1144758"/>
          </a:xfrm>
          <a:prstGeom prst="rect">
            <a:avLst/>
          </a:prstGeom>
          <a:solidFill>
            <a:srgbClr val="F4B18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Физическая культура и спорт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172 503 448,28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Century Gothic" panose="020B0502020202020204" pitchFamily="34" charset="0"/>
              </a:rPr>
              <a:t>(</a:t>
            </a:r>
            <a:r>
              <a:rPr lang="ru-RU" sz="1600" b="1" dirty="0" smtClean="0">
                <a:latin typeface="Century Gothic" panose="020B0502020202020204" pitchFamily="34" charset="0"/>
              </a:rPr>
              <a:t>2025 год 100 000,00)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585894" y="2662313"/>
            <a:ext cx="2510106" cy="1144758"/>
            <a:chOff x="4199852" y="2815155"/>
            <a:chExt cx="1907930" cy="1144758"/>
          </a:xfrm>
          <a:solidFill>
            <a:srgbClr val="F4B183"/>
          </a:solidFill>
          <a:effectLst>
            <a:innerShdw blurRad="63500" dist="50800" dir="13500000">
              <a:schemeClr val="accent2">
                <a:lumMod val="60000"/>
                <a:lumOff val="40000"/>
                <a:alpha val="0"/>
              </a:schemeClr>
            </a:inn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4199852" y="2815155"/>
              <a:ext cx="1907930" cy="114475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199852" y="2815155"/>
              <a:ext cx="1907930" cy="1144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Century Gothic" panose="020B0502020202020204" pitchFamily="34" charset="0"/>
                </a:rPr>
                <a:t>Охрана окружающей среды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Century Gothic" panose="020B0502020202020204" pitchFamily="34" charset="0"/>
                </a:rPr>
                <a:t>0,00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Century Gothic" panose="020B0502020202020204" pitchFamily="34" charset="0"/>
                </a:rPr>
                <a:t>(2025 год 300 000,00)</a:t>
              </a:r>
              <a:endParaRPr lang="ru-RU" sz="16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138560" y="4014692"/>
            <a:ext cx="2662087" cy="1144758"/>
          </a:xfrm>
          <a:prstGeom prst="rect">
            <a:avLst/>
          </a:prstGeom>
          <a:solidFill>
            <a:srgbClr val="F4B18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Century Gothic" panose="020B0502020202020204" pitchFamily="34" charset="0"/>
              </a:rPr>
              <a:t>Обслуживание муниципального долга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1 864 300,00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Century Gothic" panose="020B0502020202020204" pitchFamily="34" charset="0"/>
              </a:rPr>
              <a:t>(</a:t>
            </a:r>
            <a:r>
              <a:rPr lang="ru-RU" sz="1600" b="1" dirty="0" smtClean="0">
                <a:latin typeface="Century Gothic" panose="020B0502020202020204" pitchFamily="34" charset="0"/>
              </a:rPr>
              <a:t>2025 год 0,00)</a:t>
            </a:r>
            <a:endParaRPr lang="ru-RU" sz="1600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9423" y="331418"/>
            <a:ext cx="11139854" cy="2215991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3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УСЛОВНО УТВЕРЖДАЕМЫЕ РАСХОДЫ </a:t>
            </a:r>
          </a:p>
          <a:p>
            <a:pPr algn="ctr">
              <a:lnSpc>
                <a:spcPct val="200000"/>
              </a:lnSpc>
            </a:pPr>
            <a:r>
              <a:rPr lang="ru-RU" sz="23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не </a:t>
            </a:r>
            <a:r>
              <a:rPr lang="ru-RU" sz="2300" b="1" dirty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менее 2,5 и 5,0 процентов от общих расходов за исключением расходов за счет целевых безвозмездных </a:t>
            </a:r>
            <a:r>
              <a:rPr lang="ru-RU" sz="23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поступлений</a:t>
            </a:r>
            <a:endParaRPr lang="ru-RU" sz="40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147974"/>
              </p:ext>
            </p:extLst>
          </p:nvPr>
        </p:nvGraphicFramePr>
        <p:xfrm>
          <a:off x="2242039" y="2734407"/>
          <a:ext cx="2481870" cy="414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831656"/>
              </p:ext>
            </p:extLst>
          </p:nvPr>
        </p:nvGraphicFramePr>
        <p:xfrm>
          <a:off x="7684477" y="2664069"/>
          <a:ext cx="2403218" cy="407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71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НАЛОГОВЫЕ И НЕНАЛОГОВЫЕ ДОХОДЫ БЮДЖЕТА ОКРУГА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922563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609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462166" cy="72327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ОСНОВНЫЕ ХАРАКТЕРИСТИКИ БЮДЖЕТА ОКРУГА НА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2026 </a:t>
            </a: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ГОД, руб.</a:t>
            </a:r>
          </a:p>
          <a:p>
            <a:pPr>
              <a:lnSpc>
                <a:spcPct val="200000"/>
              </a:lnSpc>
            </a:pPr>
            <a:endParaRPr lang="ru-RU" sz="35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2204856" y="1870756"/>
            <a:ext cx="3016250" cy="1619250"/>
            <a:chOff x="1257331" y="1554945"/>
            <a:chExt cx="3403242" cy="166718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57331" y="1554945"/>
              <a:ext cx="3403242" cy="1667187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305692" y="1603980"/>
              <a:ext cx="3306518" cy="1569117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Доходы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1 072 405 830,77</a:t>
              </a:r>
              <a:endParaRPr lang="ru-RU" sz="2400" b="1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Группа 7"/>
          <p:cNvGrpSpPr>
            <a:grpSpLocks/>
          </p:cNvGrpSpPr>
          <p:nvPr/>
        </p:nvGrpSpPr>
        <p:grpSpPr bwMode="auto">
          <a:xfrm>
            <a:off x="7154681" y="1875518"/>
            <a:ext cx="2952750" cy="1663700"/>
            <a:chOff x="7325641" y="1547246"/>
            <a:chExt cx="3330492" cy="171368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325641" y="1547246"/>
              <a:ext cx="3330492" cy="1713689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7375777" y="1597938"/>
              <a:ext cx="3230219" cy="1612307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B45210"/>
                  </a:solidFill>
                  <a:latin typeface="Century Gothic" panose="020B0502020202020204" pitchFamily="34" charset="0"/>
                </a:rPr>
                <a:t>Расходы 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1 091 048 828,37</a:t>
              </a:r>
              <a:endParaRPr lang="ru-RU" sz="2400" b="1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4532312" y="4023406"/>
            <a:ext cx="3127375" cy="1900237"/>
            <a:chOff x="4321144" y="3865524"/>
            <a:chExt cx="3530060" cy="19561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1144" y="3865524"/>
              <a:ext cx="3530060" cy="1956155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4378485" y="3922721"/>
              <a:ext cx="3415378" cy="1841761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Дефицит</a:t>
              </a:r>
            </a:p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18 642 997,60 </a:t>
              </a:r>
              <a:endParaRPr lang="ru-RU" sz="2400" b="1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4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РАЗМЕР МУНИЦИПАЛЬНОГО ДОЛГА</a:t>
            </a:r>
          </a:p>
          <a:p>
            <a:pPr>
              <a:lnSpc>
                <a:spcPct val="200000"/>
              </a:lnSpc>
            </a:pPr>
            <a:endParaRPr lang="ru-RU" sz="40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027695"/>
              </p:ext>
            </p:extLst>
          </p:nvPr>
        </p:nvGraphicFramePr>
        <p:xfrm>
          <a:off x="1689617" y="1425488"/>
          <a:ext cx="244806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222685"/>
              </p:ext>
            </p:extLst>
          </p:nvPr>
        </p:nvGraphicFramePr>
        <p:xfrm>
          <a:off x="4871968" y="1425488"/>
          <a:ext cx="2448063" cy="437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8155432" y="4053149"/>
            <a:ext cx="2607818" cy="1751060"/>
            <a:chOff x="0" y="0"/>
            <a:chExt cx="2448063" cy="175106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2448063" cy="1751060"/>
            </a:xfrm>
            <a:prstGeom prst="roundRect">
              <a:avLst>
                <a:gd name="adj" fmla="val 10000"/>
              </a:avLst>
            </a:prstGeom>
            <a:solidFill>
              <a:srgbClr val="F4B18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51287" y="51287"/>
              <a:ext cx="2345489" cy="1648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Century Gothic" panose="020B0502020202020204" pitchFamily="34" charset="0"/>
                </a:rPr>
                <a:t>18 642 997,60 </a:t>
              </a:r>
              <a:endParaRPr lang="ru-RU" sz="24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Century Gothic" panose="020B0502020202020204" pitchFamily="34" charset="0"/>
                </a:rPr>
                <a:t> рублей</a:t>
              </a:r>
              <a:endParaRPr lang="ru-RU" sz="24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206719" y="1469914"/>
            <a:ext cx="2448063" cy="1751060"/>
            <a:chOff x="0" y="0"/>
            <a:chExt cx="2448063" cy="175106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2448063" cy="1751060"/>
            </a:xfrm>
            <a:prstGeom prst="roundRect">
              <a:avLst>
                <a:gd name="adj" fmla="val 10000"/>
              </a:avLst>
            </a:prstGeom>
            <a:solidFill>
              <a:srgbClr val="F4B18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51287" y="51287"/>
              <a:ext cx="2345489" cy="1648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Century Gothic" panose="020B0502020202020204" pitchFamily="34" charset="0"/>
                </a:rPr>
                <a:t>01.01.2029 год</a:t>
              </a:r>
              <a:endParaRPr lang="ru-RU" sz="24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036761" y="3362500"/>
            <a:ext cx="787977" cy="657049"/>
            <a:chOff x="830042" y="1860568"/>
            <a:chExt cx="787977" cy="657049"/>
          </a:xfrm>
        </p:grpSpPr>
        <p:sp>
          <p:nvSpPr>
            <p:cNvPr id="17" name="Стрелка вправо 16"/>
            <p:cNvSpPr/>
            <p:nvPr/>
          </p:nvSpPr>
          <p:spPr>
            <a:xfrm rot="5400000">
              <a:off x="895507" y="1795104"/>
              <a:ext cx="657048" cy="78797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4B18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 txBox="1"/>
            <p:nvPr/>
          </p:nvSpPr>
          <p:spPr>
            <a:xfrm>
              <a:off x="987638" y="1860568"/>
              <a:ext cx="472787" cy="459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660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331" y="331416"/>
            <a:ext cx="7123611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4776" y="331417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B4521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МУНИЦИПАЛЬНЫЕ ГАРАНТИИ</a:t>
            </a:r>
          </a:p>
          <a:p>
            <a:pPr>
              <a:lnSpc>
                <a:spcPct val="200000"/>
              </a:lnSpc>
            </a:pPr>
            <a:endParaRPr lang="ru-RU" sz="400" b="1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679547"/>
              </p:ext>
            </p:extLst>
          </p:nvPr>
        </p:nvGraphicFramePr>
        <p:xfrm>
          <a:off x="1327638" y="1521201"/>
          <a:ext cx="250231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918456"/>
              </p:ext>
            </p:extLst>
          </p:nvPr>
        </p:nvGraphicFramePr>
        <p:xfrm>
          <a:off x="584776" y="1425488"/>
          <a:ext cx="10502324" cy="464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27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2277208" y="1396369"/>
            <a:ext cx="8572500" cy="4388970"/>
            <a:chOff x="4321144" y="3865524"/>
            <a:chExt cx="3530060" cy="19561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1144" y="3865524"/>
              <a:ext cx="3530060" cy="1956155"/>
            </a:xfrm>
            <a:prstGeom prst="roundRect">
              <a:avLst>
                <a:gd name="adj" fmla="val 10000"/>
              </a:avLst>
            </a:prstGeom>
            <a:ln>
              <a:solidFill>
                <a:srgbClr val="F4B18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4378485" y="3922721"/>
              <a:ext cx="3415378" cy="1841761"/>
            </a:xfrm>
            <a:prstGeom prst="rect">
              <a:avLst/>
            </a:prstGeom>
            <a:ln>
              <a:solidFill>
                <a:srgbClr val="F4B18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B45210"/>
                  </a:solidFill>
                  <a:latin typeface="Century Gothic" panose="020B0502020202020204" pitchFamily="34" charset="0"/>
                </a:rPr>
                <a:t>Спасибо за внимание!!!</a:t>
              </a:r>
              <a:endParaRPr lang="ru-RU" sz="2400" b="1" dirty="0">
                <a:solidFill>
                  <a:srgbClr val="B4521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2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НАЛОГОВЫЕ ПОСТУПЛЕНИЯ</a:t>
            </a: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6752455" y="4428864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217915"/>
              </p:ext>
            </p:extLst>
          </p:nvPr>
        </p:nvGraphicFramePr>
        <p:xfrm>
          <a:off x="1860597" y="1064951"/>
          <a:ext cx="9419934" cy="557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9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6" y="331416"/>
            <a:ext cx="8044873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797224" cy="47705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НАЛОГОВЫХ ДОХОДОВ БЮДЖЕТА ОКРУГА НА 2026 ГОД, руб. </a:t>
            </a:r>
          </a:p>
          <a:p>
            <a:pPr>
              <a:defRPr/>
            </a:pPr>
            <a:endParaRPr lang="ru-RU" altLang="ru-RU" sz="25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98604"/>
              </p:ext>
            </p:extLst>
          </p:nvPr>
        </p:nvGraphicFramePr>
        <p:xfrm>
          <a:off x="940777" y="1181101"/>
          <a:ext cx="11136923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НЕНАЛОГОВЫЕ ДОХОДЫ БЮДЖЕТА ОКРУГА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43408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26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105809" cy="73866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700" b="1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НЕНАЛОГОВЫЕ ПОСТУПЛЕНИЯ</a:t>
            </a:r>
          </a:p>
          <a:p>
            <a:pPr>
              <a:lnSpc>
                <a:spcPct val="200000"/>
              </a:lnSpc>
            </a:pPr>
            <a:endParaRPr lang="ru-RU" sz="40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6647952" y="430825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07478"/>
              </p:ext>
            </p:extLst>
          </p:nvPr>
        </p:nvGraphicFramePr>
        <p:xfrm>
          <a:off x="2039117" y="1643879"/>
          <a:ext cx="88204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8149648" cy="733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8082974" cy="47705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НЕНАЛОГОВЫХ ДОХОДОВ БЮДЖЕТА ОКРУГА НА 2026 ГОД, руб.</a:t>
            </a:r>
          </a:p>
          <a:p>
            <a:pPr>
              <a:defRPr/>
            </a:pPr>
            <a:endParaRPr lang="ru-RU" altLang="ru-RU" sz="250" b="1" kern="0" dirty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09255"/>
              </p:ext>
            </p:extLst>
          </p:nvPr>
        </p:nvGraphicFramePr>
        <p:xfrm>
          <a:off x="940777" y="1064950"/>
          <a:ext cx="11612860" cy="61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8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776" y="331416"/>
            <a:ext cx="7105809" cy="35394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БЕЗВОЗМЕЗДНЫЕ ПОСТУПЛЕНИЯ БЮДЖЕТА ОКРУГА </a:t>
            </a:r>
            <a:endParaRPr lang="ru-RU" sz="400" b="1" dirty="0">
              <a:solidFill>
                <a:srgbClr val="B4521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674078" y="4299540"/>
            <a:ext cx="42116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ru-RU" sz="18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10126"/>
              </p:ext>
            </p:extLst>
          </p:nvPr>
        </p:nvGraphicFramePr>
        <p:xfrm>
          <a:off x="927330" y="911785"/>
          <a:ext cx="10585939" cy="4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66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4777" y="331416"/>
            <a:ext cx="7462166" cy="5038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776" y="331416"/>
            <a:ext cx="7346441" cy="400110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300" b="1" kern="0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СТРУКТУРА БЕЗВОЗМЕЗДНЫХ ПОСТУПЛЕНИЙ НА 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2026 </a:t>
            </a:r>
            <a:r>
              <a:rPr lang="ru-RU" altLang="ru-RU" sz="1700" b="1" kern="0" dirty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ГОД, руб</a:t>
            </a:r>
            <a:r>
              <a:rPr lang="ru-RU" altLang="ru-RU" sz="1700" b="1" kern="0" dirty="0" smtClean="0">
                <a:solidFill>
                  <a:srgbClr val="2A5C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ru-RU" sz="250" b="1" dirty="0" smtClean="0">
              <a:solidFill>
                <a:srgbClr val="2A5C5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48748" y="3148748"/>
            <a:ext cx="6882271" cy="584775"/>
          </a:xfrm>
          <a:prstGeom prst="rect">
            <a:avLst/>
          </a:prstGeom>
          <a:solidFill>
            <a:srgbClr val="95CFC1"/>
          </a:solidFill>
          <a:ln w="444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53207"/>
              </p:ext>
            </p:extLst>
          </p:nvPr>
        </p:nvGraphicFramePr>
        <p:xfrm>
          <a:off x="940777" y="1285875"/>
          <a:ext cx="11136923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736</Words>
  <Application>Microsoft Office PowerPoint</Application>
  <PresentationFormat>Широкоэкранный</PresentationFormat>
  <Paragraphs>221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SimSun</vt:lpstr>
      <vt:lpstr>Yu Gothic UI</vt:lpstr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n.ivshin</dc:creator>
  <cp:lastModifiedBy>Пользователь</cp:lastModifiedBy>
  <cp:revision>306</cp:revision>
  <cp:lastPrinted>2020-11-27T06:23:04Z</cp:lastPrinted>
  <dcterms:created xsi:type="dcterms:W3CDTF">2020-11-20T07:46:42Z</dcterms:created>
  <dcterms:modified xsi:type="dcterms:W3CDTF">2026-04-24T13:43:59Z</dcterms:modified>
</cp:coreProperties>
</file>