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9" r:id="rId2"/>
    <p:sldId id="284" r:id="rId3"/>
    <p:sldId id="269" r:id="rId4"/>
    <p:sldId id="270" r:id="rId5"/>
    <p:sldId id="277" r:id="rId6"/>
    <p:sldId id="268" r:id="rId7"/>
    <p:sldId id="271" r:id="rId8"/>
    <p:sldId id="272" r:id="rId9"/>
    <p:sldId id="273" r:id="rId10"/>
    <p:sldId id="278" r:id="rId11"/>
    <p:sldId id="275" r:id="rId12"/>
    <p:sldId id="280" r:id="rId13"/>
    <p:sldId id="281" r:id="rId14"/>
    <p:sldId id="283" r:id="rId1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BDBB"/>
    <a:srgbClr val="236B86"/>
    <a:srgbClr val="14627B"/>
    <a:srgbClr val="015C7B"/>
    <a:srgbClr val="2C6B89"/>
    <a:srgbClr val="258CBF"/>
    <a:srgbClr val="2153C3"/>
    <a:srgbClr val="2B94B9"/>
    <a:srgbClr val="306CB4"/>
    <a:srgbClr val="3F7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90"/>
      <c:rotY val="60"/>
      <c:depthPercent val="18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backWall>
    <c:plotArea>
      <c:layout>
        <c:manualLayout>
          <c:layoutTarget val="inner"/>
          <c:xMode val="edge"/>
          <c:yMode val="edge"/>
          <c:x val="4.5084711118327944E-2"/>
          <c:y val="0.15894976722961524"/>
          <c:w val="0.84897752528689752"/>
          <c:h val="0.621414282251441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95CFC1"/>
            </a:solidFill>
            <a:ln w="0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.16821462527599551"/>
                  <c:y val="-5.6494968317464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B31-4805-ADC4-EC07040B9BEB}"/>
                </c:ext>
              </c:extLst>
            </c:dLbl>
            <c:dLbl>
              <c:idx val="1"/>
              <c:layout>
                <c:manualLayout>
                  <c:x val="5.2667117186317093E-2"/>
                  <c:y val="-0.167284952284870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B0E-41CF-999F-C4E507409763}"/>
                </c:ext>
              </c:extLst>
            </c:dLbl>
            <c:dLbl>
              <c:idx val="2"/>
              <c:layout>
                <c:manualLayout>
                  <c:x val="5.5007877950153404E-2"/>
                  <c:y val="-0.136392116509295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B0E-41CF-999F-C4E507409763}"/>
                </c:ext>
              </c:extLst>
            </c:dLbl>
            <c:dLbl>
              <c:idx val="3"/>
              <c:layout>
                <c:manualLayout>
                  <c:x val="6.4370921005498669E-2"/>
                  <c:y val="-0.143126124433508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B0E-41CF-999F-C4E507409763}"/>
                </c:ext>
              </c:extLst>
            </c:dLbl>
            <c:dLbl>
              <c:idx val="4"/>
              <c:layout>
                <c:manualLayout>
                  <c:x val="5.9245945115795229E-2"/>
                  <c:y val="-0.139846106211942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8ED-495D-A162-79AA008183E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Налог на доходы физических лиц</c:v>
                </c:pt>
                <c:pt idx="1">
                  <c:v>Акцизы + туристический налог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Государственная пошлина</c:v>
                </c:pt>
              </c:strCache>
            </c:strRef>
          </c:cat>
          <c:val>
            <c:numRef>
              <c:f>Sheet1!$B$2:$F$2</c:f>
              <c:numCache>
                <c:formatCode>#,##0.00</c:formatCode>
                <c:ptCount val="5"/>
                <c:pt idx="0">
                  <c:v>113279599.84999999</c:v>
                </c:pt>
                <c:pt idx="1">
                  <c:v>17585176.670000002</c:v>
                </c:pt>
                <c:pt idx="2">
                  <c:v>15444908.9</c:v>
                </c:pt>
                <c:pt idx="3">
                  <c:v>21266754.359999999</c:v>
                </c:pt>
                <c:pt idx="4">
                  <c:v>7692983.5199999996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31-4805-ADC4-EC07040B9BE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2035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Sheet1!$B$1:$F$1</c:f>
              <c:strCache>
                <c:ptCount val="5"/>
                <c:pt idx="0">
                  <c:v>Налог на доходы физических лиц</c:v>
                </c:pt>
                <c:pt idx="1">
                  <c:v>Акцизы + туристический налог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Государственная пошлина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0-B3B4-46EC-819B-07AB12E0A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500775336"/>
        <c:axId val="500776120"/>
        <c:axId val="0"/>
      </c:bar3DChart>
      <c:catAx>
        <c:axId val="500775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00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chemeClr val="tx1"/>
                </a:solidFill>
                <a:latin typeface="Century Gothic"/>
                <a:ea typeface="Century Gothic"/>
                <a:cs typeface="Century Gothic"/>
              </a:defRPr>
            </a:pPr>
            <a:endParaRPr lang="ru-RU"/>
          </a:p>
        </c:txPr>
        <c:crossAx val="500776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0776120"/>
        <c:scaling>
          <c:orientation val="minMax"/>
        </c:scaling>
        <c:delete val="1"/>
        <c:axPos val="r"/>
        <c:majorGridlines>
          <c:spPr>
            <a:ln w="3008">
              <a:noFill/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crossAx val="500775336"/>
        <c:crosses val="max"/>
        <c:crossBetween val="between"/>
      </c:valAx>
      <c:spPr>
        <a:noFill/>
        <a:ln w="2536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04" b="1" i="0" u="none" strike="noStrike" baseline="0">
          <a:solidFill>
            <a:schemeClr val="tx1"/>
          </a:solidFill>
          <a:latin typeface="Century Gothic"/>
          <a:ea typeface="Century Gothic"/>
          <a:cs typeface="Century Gothic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90"/>
      <c:rotY val="60"/>
      <c:depthPercent val="2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0"/>
          <c:y val="1.8707107971115654E-2"/>
          <c:w val="0.95765635204736155"/>
          <c:h val="0.707648810538014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95CFC1"/>
            </a:solidFill>
            <a:ln w="13871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.17282404327873804"/>
                  <c:y val="-0.195353349877183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9D0-4B08-BEB2-2CAF4AC219A9}"/>
                </c:ext>
              </c:extLst>
            </c:dLbl>
            <c:dLbl>
              <c:idx val="1"/>
              <c:layout>
                <c:manualLayout>
                  <c:x val="9.9574117650663554E-2"/>
                  <c:y val="-0.376128091554577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9D0-4B08-BEB2-2CAF4AC219A9}"/>
                </c:ext>
              </c:extLst>
            </c:dLbl>
            <c:dLbl>
              <c:idx val="2"/>
              <c:layout>
                <c:manualLayout>
                  <c:x val="5.2313885775281128E-2"/>
                  <c:y val="-0.241757640181291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9D0-4B08-BEB2-2CAF4AC219A9}"/>
                </c:ext>
              </c:extLst>
            </c:dLbl>
            <c:dLbl>
              <c:idx val="3"/>
              <c:layout>
                <c:manualLayout>
                  <c:x val="0.10429525848174893"/>
                  <c:y val="-0.352308076205593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9D0-4B08-BEB2-2CAF4AC219A9}"/>
                </c:ext>
              </c:extLst>
            </c:dLbl>
            <c:dLbl>
              <c:idx val="4"/>
              <c:layout>
                <c:manualLayout>
                  <c:x val="0.1489583088979152"/>
                  <c:y val="-0.287590263571277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CAD-4855-890D-F6445B066834}"/>
                </c:ext>
              </c:extLst>
            </c:dLbl>
            <c:dLbl>
              <c:idx val="5"/>
              <c:layout>
                <c:manualLayout>
                  <c:x val="7.9203169924582886E-2"/>
                  <c:y val="-0.25075206103638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F3B-4A98-9D31-B4919555677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Sheet1!$B$1:$G$1</c:f>
              <c:strCache>
                <c:ptCount val="6"/>
                <c:pt idx="0">
                  <c:v>Доходы от использования имущества, находящегося в государственной и муниципальной собственности</c:v>
                </c:pt>
                <c:pt idx="1">
                  <c:v>Платежи при пользовании природными ресурсами</c:v>
                </c:pt>
                <c:pt idx="2">
                  <c:v>Доходы от продажи материальных и нематериальных активов</c:v>
                </c:pt>
                <c:pt idx="3">
                  <c:v>Штрафы, санкции, возмещение ушерба</c:v>
                </c:pt>
                <c:pt idx="4">
                  <c:v>Доходы от платных услуг</c:v>
                </c:pt>
                <c:pt idx="5">
                  <c:v>Прочие неналоговые доходы</c:v>
                </c:pt>
              </c:strCache>
            </c:strRef>
          </c:cat>
          <c:val>
            <c:numRef>
              <c:f>Sheet1!$B$2:$G$2</c:f>
              <c:numCache>
                <c:formatCode>#,##0.00</c:formatCode>
                <c:ptCount val="6"/>
                <c:pt idx="0">
                  <c:v>20376719.109999999</c:v>
                </c:pt>
                <c:pt idx="1">
                  <c:v>523899.3</c:v>
                </c:pt>
                <c:pt idx="2">
                  <c:v>2436388.36</c:v>
                </c:pt>
                <c:pt idx="3">
                  <c:v>1103529.6000000001</c:v>
                </c:pt>
                <c:pt idx="4">
                  <c:v>7017576.54</c:v>
                </c:pt>
                <c:pt idx="5">
                  <c:v>322600.27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73-47A4-8B7C-0F49910EB6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499734480"/>
        <c:axId val="499734872"/>
        <c:axId val="0"/>
      </c:bar3DChart>
      <c:catAx>
        <c:axId val="499734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4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chemeClr val="tx1"/>
                </a:solidFill>
                <a:latin typeface="Century Gothic"/>
                <a:ea typeface="Century Gothic"/>
                <a:cs typeface="Century Gothic"/>
              </a:defRPr>
            </a:pPr>
            <a:endParaRPr lang="ru-RU"/>
          </a:p>
        </c:txPr>
        <c:crossAx val="499734872"/>
        <c:crosses val="autoZero"/>
        <c:auto val="1"/>
        <c:lblAlgn val="ctr"/>
        <c:lblOffset val="100"/>
        <c:tickLblSkip val="1"/>
        <c:tickMarkSkip val="3"/>
        <c:noMultiLvlLbl val="0"/>
      </c:catAx>
      <c:valAx>
        <c:axId val="499734872"/>
        <c:scaling>
          <c:orientation val="minMax"/>
        </c:scaling>
        <c:delete val="1"/>
        <c:axPos val="r"/>
        <c:majorGridlines>
          <c:spPr>
            <a:ln w="3468">
              <a:solidFill>
                <a:schemeClr val="tx1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crossAx val="499734480"/>
        <c:crosses val="max"/>
        <c:crossBetween val="between"/>
      </c:valAx>
      <c:spPr>
        <a:noFill/>
        <a:ln w="2535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5" b="1" i="0" u="none" strike="noStrike" baseline="0">
          <a:solidFill>
            <a:schemeClr val="tx1"/>
          </a:solidFill>
          <a:latin typeface="Century Gothic"/>
          <a:ea typeface="Century Gothic"/>
          <a:cs typeface="Century Gothic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90"/>
      <c:rotY val="60"/>
      <c:depthPercent val="2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3.1527489139065876E-2"/>
          <c:y val="0.17420459113293429"/>
          <c:w val="0.89673396664472949"/>
          <c:h val="0.697435183545154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95CFC1"/>
            </a:solidFill>
            <a:ln w="13871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.11007161252580402"/>
                  <c:y val="-0.188101326419447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03C-4AC8-9ABB-7309F03FB645}"/>
                </c:ext>
              </c:extLst>
            </c:dLbl>
            <c:dLbl>
              <c:idx val="1"/>
              <c:layout>
                <c:manualLayout>
                  <c:x val="2.3718606480765479E-2"/>
                  <c:y val="-0.190418534261066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03C-4AC8-9ABB-7309F03FB645}"/>
                </c:ext>
              </c:extLst>
            </c:dLbl>
            <c:dLbl>
              <c:idx val="2"/>
              <c:layout>
                <c:manualLayout>
                  <c:x val="7.4591337910259084E-2"/>
                  <c:y val="-0.154347408966898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03C-4AC8-9ABB-7309F03FB645}"/>
                </c:ext>
              </c:extLst>
            </c:dLbl>
            <c:dLbl>
              <c:idx val="3"/>
              <c:layout>
                <c:manualLayout>
                  <c:x val="6.371672371013401E-2"/>
                  <c:y val="-0.17483895270544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03C-4AC8-9ABB-7309F03FB645}"/>
                </c:ext>
              </c:extLst>
            </c:dLbl>
            <c:dLbl>
              <c:idx val="4"/>
              <c:layout>
                <c:manualLayout>
                  <c:x val="6.3008622641213319E-2"/>
                  <c:y val="-0.165215821577460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03C-4AC8-9ABB-7309F03FB64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  <c:pt idx="4">
                  <c:v>Возврат остатков прошлых лет</c:v>
                </c:pt>
              </c:strCache>
            </c:strRef>
          </c:cat>
          <c:val>
            <c:numRef>
              <c:f>Sheet1!$B$2:$F$2</c:f>
              <c:numCache>
                <c:formatCode>#,##0.00</c:formatCode>
                <c:ptCount val="5"/>
                <c:pt idx="0">
                  <c:v>283999189.02999997</c:v>
                </c:pt>
                <c:pt idx="1">
                  <c:v>10626674.66</c:v>
                </c:pt>
                <c:pt idx="2">
                  <c:v>442074228.52999997</c:v>
                </c:pt>
                <c:pt idx="3">
                  <c:v>130798816.95</c:v>
                </c:pt>
                <c:pt idx="4">
                  <c:v>6738239.4900000002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A1-4216-93DF-078A98C90C4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3871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Sheet1!$B$1:$F$1</c:f>
              <c:strCache>
                <c:ptCount val="5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  <c:pt idx="4">
                  <c:v>Возврат остатков прошлых лет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9CA1-4216-93DF-078A98C90C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499735656"/>
        <c:axId val="499736048"/>
        <c:axId val="0"/>
      </c:bar3DChart>
      <c:catAx>
        <c:axId val="499735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4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entury Gothic"/>
                <a:ea typeface="Century Gothic"/>
                <a:cs typeface="Century Gothic"/>
              </a:defRPr>
            </a:pPr>
            <a:endParaRPr lang="ru-RU"/>
          </a:p>
        </c:txPr>
        <c:crossAx val="499736048"/>
        <c:crosses val="autoZero"/>
        <c:auto val="1"/>
        <c:lblAlgn val="ctr"/>
        <c:lblOffset val="100"/>
        <c:tickLblSkip val="1"/>
        <c:tickMarkSkip val="3"/>
        <c:noMultiLvlLbl val="0"/>
      </c:catAx>
      <c:valAx>
        <c:axId val="499736048"/>
        <c:scaling>
          <c:orientation val="minMax"/>
        </c:scaling>
        <c:delete val="1"/>
        <c:axPos val="r"/>
        <c:majorGridlines>
          <c:spPr>
            <a:ln w="3468">
              <a:noFill/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crossAx val="499735656"/>
        <c:crosses val="max"/>
        <c:crossBetween val="between"/>
      </c:valAx>
      <c:spPr>
        <a:noFill/>
        <a:ln w="2535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5" b="1" i="0" u="none" strike="noStrike" baseline="0">
          <a:solidFill>
            <a:schemeClr val="tx1"/>
          </a:solidFill>
          <a:latin typeface="Century Gothic"/>
          <a:ea typeface="Century Gothic"/>
          <a:cs typeface="Century Gothic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1"/>
    <c:view3D>
      <c:rotX val="30"/>
      <c:rotY val="2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0347004589555608E-3"/>
          <c:y val="0.18297327624693105"/>
          <c:w val="0.85208333333333341"/>
          <c:h val="0.78677461732117171"/>
        </c:manualLayout>
      </c:layout>
      <c:pie3DChart>
        <c:varyColors val="1"/>
        <c:ser>
          <c:idx val="0"/>
          <c:order val="0"/>
          <c:spPr>
            <a:solidFill>
              <a:srgbClr val="49A18C"/>
            </a:solidFill>
          </c:spPr>
          <c:explosion val="1"/>
          <c:dPt>
            <c:idx val="0"/>
            <c:bubble3D val="0"/>
            <c:spPr>
              <a:solidFill>
                <a:srgbClr val="95CFC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4AE-42C7-B88A-B32EC6F8C6C8}"/>
              </c:ext>
            </c:extLst>
          </c:dPt>
          <c:dPt>
            <c:idx val="1"/>
            <c:bubble3D val="0"/>
            <c:spPr>
              <a:solidFill>
                <a:srgbClr val="49A18C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4AE-42C7-B88A-B32EC6F8C6C8}"/>
              </c:ext>
            </c:extLst>
          </c:dPt>
          <c:dLbls>
            <c:dLbl>
              <c:idx val="0"/>
              <c:layout>
                <c:manualLayout>
                  <c:x val="1.5318046761223872E-2"/>
                  <c:y val="-0.1016744283566070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7A656E-4657-4D24-90E4-AD319E434CFF}" type="CATEGORYNAME">
                      <a:rPr lang="ru-RU" sz="180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+mj-lt"/>
                      </a:rPr>
                      <a:pPr>
                        <a:defRPr sz="1330" b="1" i="0" u="none" strike="noStrike" kern="1200" spc="0" baseline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sz="18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+mj-lt"/>
                      </a:rPr>
                      <a:t> </a:t>
                    </a:r>
                    <a:r>
                      <a:rPr lang="ru-RU" sz="1800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+mj-lt"/>
                      </a:rPr>
                      <a:t>19,4%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567844996637218"/>
                      <c:h val="0.2235283882831789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4AE-42C7-B88A-B32EC6F8C6C8}"/>
                </c:ext>
              </c:extLst>
            </c:dLbl>
            <c:dLbl>
              <c:idx val="1"/>
              <c:layout>
                <c:manualLayout>
                  <c:x val="0.15603916147392349"/>
                  <c:y val="-0.3518812681338214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B25D314-86B1-42C0-9298-E15A049A80B9}" type="CATEGORYNAME">
                      <a:rPr lang="ru-RU" sz="180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rPr>
                      <a:pPr>
                        <a:defRPr sz="1330" b="1" i="0" u="none" strike="noStrike" kern="1200" spc="0" baseline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rPr>
                      <a:t>
</a:t>
                    </a:r>
                    <a:r>
                      <a:rPr lang="ru-RU" sz="1800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rPr>
                      <a:t>80,6%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26977154485205"/>
                      <c:h val="0.186021893624722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4AE-42C7-B88A-B32EC6F8C6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ysClr val="windowText" lastClr="000000">
                      <a:lumMod val="50000"/>
                      <a:lumOff val="50000"/>
                    </a:sys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Лист1!$A$1:$A$2</c:f>
              <c:strCache>
                <c:ptCount val="2"/>
                <c:pt idx="0">
                  <c:v>Налоговые и неналоговые доходы</c:v>
                </c:pt>
                <c:pt idx="1">
                  <c:v>Межбюджетные трансферты</c:v>
                </c:pt>
              </c:strCache>
            </c:strRef>
          </c:cat>
          <c:val>
            <c:numRef>
              <c:f>Лист1!$B$1:$B$2</c:f>
              <c:numCache>
                <c:formatCode>General</c:formatCode>
                <c:ptCount val="2"/>
                <c:pt idx="0">
                  <c:v>16</c:v>
                </c:pt>
                <c:pt idx="1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4AE-42C7-B88A-B32EC6F8C6C8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4623555883348973E-2"/>
          <c:y val="0"/>
          <c:w val="0.95325151288411059"/>
          <c:h val="0.928145843877429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noFill/>
            </a:ln>
            <a:scene3d>
              <a:camera prst="orthographicFront"/>
              <a:lightRig rig="threePt" dir="t"/>
            </a:scene3d>
            <a:sp3d prstMaterial="matte">
              <a:bevelT w="127000" h="127000"/>
              <a:bevelB w="127000" h="127000"/>
            </a:sp3d>
          </c:spPr>
          <c:dPt>
            <c:idx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25323"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D7B-4DD1-8F6C-F61A20FBAF5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323"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D7B-4DD1-8F6C-F61A20FBAF51}"/>
              </c:ext>
            </c:extLst>
          </c:dPt>
          <c:dPt>
            <c:idx val="2"/>
            <c:bubble3D val="0"/>
            <c:spPr>
              <a:solidFill>
                <a:srgbClr val="009E47"/>
              </a:solidFill>
              <a:ln w="25323"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D7B-4DD1-8F6C-F61A20FBAF51}"/>
              </c:ext>
            </c:extLst>
          </c:dPt>
          <c:dPt>
            <c:idx val="3"/>
            <c:bubble3D val="0"/>
            <c:spPr>
              <a:solidFill>
                <a:srgbClr val="D74503"/>
              </a:solidFill>
              <a:ln w="25323"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D7B-4DD1-8F6C-F61A20FBAF51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  <a:ln w="25323"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D7B-4DD1-8F6C-F61A20FBAF51}"/>
              </c:ext>
            </c:extLst>
          </c:dPt>
          <c:dPt>
            <c:idx val="5"/>
            <c:bubble3D val="0"/>
            <c:spPr>
              <a:solidFill>
                <a:srgbClr val="AC89EB"/>
              </a:solidFill>
              <a:ln w="25323"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4D7B-4DD1-8F6C-F61A20FBAF51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ln w="25323"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4D7B-4DD1-8F6C-F61A20FBAF5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323"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4D7B-4DD1-8F6C-F61A20FBAF51}"/>
              </c:ext>
            </c:extLst>
          </c:dPt>
          <c:cat>
            <c:strRef>
              <c:f>Лист1!$A$2:$A$9</c:f>
              <c:strCache>
                <c:ptCount val="2"/>
                <c:pt idx="0">
                  <c:v>Прочее</c:v>
                </c:pt>
                <c:pt idx="1">
                  <c:v>Социальная сфера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23</c:v>
                </c:pt>
                <c:pt idx="1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D7B-4DD1-8F6C-F61A20FBAF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47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0.44787</cdr:x>
      <cdr:y>0.26398</cdr:y>
    </cdr:from>
    <cdr:to>
      <cdr:x>0.65299</cdr:x>
      <cdr:y>0.33165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59948" y="1493576"/>
          <a:ext cx="2225742" cy="3828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0.32921</cdr:x>
      <cdr:y>0.03542</cdr:y>
    </cdr:from>
    <cdr:to>
      <cdr:x>0.57814</cdr:x>
      <cdr:y>0.11962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71887" y="187787"/>
          <a:ext cx="2776538" cy="4463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 smtClean="0"/>
            <a:t>Всего </a:t>
          </a:r>
          <a:r>
            <a:rPr lang="ru-RU" sz="2400" b="1" dirty="0" smtClean="0"/>
            <a:t>860 760 669,98руб</a:t>
          </a:r>
          <a:r>
            <a:rPr lang="ru-RU" sz="2400" b="1" dirty="0" smtClean="0"/>
            <a:t>.</a:t>
          </a:r>
          <a:endParaRPr lang="ru-RU" sz="2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C14EC-CB7C-4626-8274-776CB97BC7A7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FB8A8-1F07-4A83-9E5B-4014D3CBD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962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FB8A8-1F07-4A83-9E5B-4014D3CBD4C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564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021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34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236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039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28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68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03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085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59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424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02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313B0-7352-4A85-A10D-36557A154CA1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70AA0-DDDE-4C09-8C89-189B7E545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46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939814"/>
          </a:xfrm>
        </p:spPr>
      </p:pic>
      <p:sp>
        <p:nvSpPr>
          <p:cNvPr id="5" name="Прямоугольник 4"/>
          <p:cNvSpPr/>
          <p:nvPr/>
        </p:nvSpPr>
        <p:spPr>
          <a:xfrm>
            <a:off x="596766" y="2290813"/>
            <a:ext cx="10780295" cy="412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500"/>
              </a:lnSpc>
            </a:pPr>
            <a:r>
              <a:rPr lang="ru-RU" sz="2200" dirty="0" smtClean="0">
                <a:ln w="8509">
                  <a:solidFill>
                    <a:srgbClr val="236B86"/>
                  </a:solidFill>
                </a:ln>
                <a:solidFill>
                  <a:srgbClr val="14627B"/>
                </a:solidFill>
                <a:latin typeface="Century Gothic" panose="020B0502020202020204" pitchFamily="34" charset="0"/>
                <a:ea typeface="Yu Gothic UI" panose="020B0500000000000000" pitchFamily="34" charset="-128"/>
                <a:cs typeface="Times New Roman" panose="02020603050405020304" pitchFamily="18" charset="0"/>
              </a:rPr>
              <a:t>Отчет об исполнении </a:t>
            </a:r>
            <a:r>
              <a:rPr lang="ru-RU" sz="2200" dirty="0" smtClean="0">
                <a:ln w="8509">
                  <a:solidFill>
                    <a:srgbClr val="236B86"/>
                  </a:solidFill>
                </a:ln>
                <a:solidFill>
                  <a:srgbClr val="14627B"/>
                </a:solidFill>
                <a:latin typeface="Century Gothic" panose="020B0502020202020204" pitchFamily="34" charset="0"/>
                <a:ea typeface="Yu Gothic UI" panose="020B0500000000000000" pitchFamily="34" charset="-128"/>
                <a:cs typeface="Times New Roman" panose="02020603050405020304" pitchFamily="18" charset="0"/>
              </a:rPr>
              <a:t>бюджета за 2025 год</a:t>
            </a:r>
            <a:endParaRPr lang="ru-RU" sz="2200" dirty="0" smtClean="0">
              <a:ln w="8509">
                <a:solidFill>
                  <a:srgbClr val="236B86"/>
                </a:solidFill>
              </a:ln>
              <a:solidFill>
                <a:srgbClr val="14627B"/>
              </a:solidFill>
              <a:latin typeface="Century Gothic" panose="020B0502020202020204" pitchFamily="34" charset="0"/>
              <a:ea typeface="Yu Gothic UI" panose="020B0500000000000000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016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923331" y="331416"/>
            <a:ext cx="7123611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57309" y="331416"/>
            <a:ext cx="7804175" cy="759182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ОСНОВНЫЕ НАПРАВЛЕНИЯ РАСХОДОВАНИЯ </a:t>
            </a:r>
            <a:r>
              <a:rPr lang="ru-RU" sz="1700" b="1" dirty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СРЕДСТВ                                                                 БЮДЖЕТА </a:t>
            </a: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ВИНОГРАДОВСКОГО МУНИЦИПАЛЬНОГО ОКРУГА, руб.</a:t>
            </a:r>
            <a:endParaRPr lang="ru-RU" sz="1700" b="1" dirty="0">
              <a:solidFill>
                <a:srgbClr val="B45210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1977327" y="1914383"/>
            <a:ext cx="2194121" cy="1144758"/>
            <a:chOff x="2404" y="99006"/>
            <a:chExt cx="1907930" cy="1144758"/>
          </a:xfrm>
          <a:solidFill>
            <a:srgbClr val="F4B183"/>
          </a:solidFill>
        </p:grpSpPr>
        <p:sp>
          <p:nvSpPr>
            <p:cNvPr id="35" name="Прямоугольник 34"/>
            <p:cNvSpPr/>
            <p:nvPr/>
          </p:nvSpPr>
          <p:spPr>
            <a:xfrm>
              <a:off x="2404" y="99006"/>
              <a:ext cx="1907930" cy="114475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Прямоугольник 35"/>
            <p:cNvSpPr/>
            <p:nvPr/>
          </p:nvSpPr>
          <p:spPr>
            <a:xfrm>
              <a:off x="2404" y="99006"/>
              <a:ext cx="1907930" cy="11447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 smtClean="0">
                  <a:latin typeface="Century Gothic" panose="020B0502020202020204" pitchFamily="34" charset="0"/>
                </a:rPr>
                <a:t>Общегосударственные вопросы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 smtClean="0">
                  <a:latin typeface="Century Gothic" panose="020B0502020202020204" pitchFamily="34" charset="0"/>
                </a:rPr>
                <a:t>125 234 452,20</a:t>
              </a:r>
              <a:endParaRPr lang="ru-RU" sz="1600" kern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4266845" y="1914383"/>
            <a:ext cx="1907930" cy="1144758"/>
            <a:chOff x="2101128" y="99006"/>
            <a:chExt cx="1907930" cy="1144758"/>
          </a:xfrm>
          <a:solidFill>
            <a:srgbClr val="F4B183"/>
          </a:solidFill>
        </p:grpSpPr>
        <p:sp>
          <p:nvSpPr>
            <p:cNvPr id="33" name="Прямоугольник 32"/>
            <p:cNvSpPr/>
            <p:nvPr/>
          </p:nvSpPr>
          <p:spPr>
            <a:xfrm>
              <a:off x="2101128" y="99006"/>
              <a:ext cx="1907930" cy="114475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Прямоугольник 33"/>
            <p:cNvSpPr/>
            <p:nvPr/>
          </p:nvSpPr>
          <p:spPr>
            <a:xfrm>
              <a:off x="2101128" y="99006"/>
              <a:ext cx="1907930" cy="11447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Национальная оборона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2 071 522,50</a:t>
              </a:r>
              <a:endParaRPr lang="ru-RU" sz="1600" kern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6365569" y="1899141"/>
            <a:ext cx="1907930" cy="1144758"/>
            <a:chOff x="4199852" y="99006"/>
            <a:chExt cx="1907930" cy="1144758"/>
          </a:xfrm>
          <a:solidFill>
            <a:srgbClr val="F4B183"/>
          </a:solidFill>
        </p:grpSpPr>
        <p:sp>
          <p:nvSpPr>
            <p:cNvPr id="31" name="Прямоугольник 30"/>
            <p:cNvSpPr/>
            <p:nvPr/>
          </p:nvSpPr>
          <p:spPr>
            <a:xfrm>
              <a:off x="4199852" y="99006"/>
              <a:ext cx="1907930" cy="114475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Прямоугольник 31"/>
            <p:cNvSpPr/>
            <p:nvPr/>
          </p:nvSpPr>
          <p:spPr>
            <a:xfrm>
              <a:off x="4199852" y="99006"/>
              <a:ext cx="1907930" cy="11447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Национальная безопасность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4 443 775,91</a:t>
              </a:r>
              <a:endParaRPr lang="ru-RU" sz="1600" kern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8464293" y="1899141"/>
            <a:ext cx="1907930" cy="1144758"/>
            <a:chOff x="6298576" y="99006"/>
            <a:chExt cx="1907930" cy="1144758"/>
          </a:xfrm>
          <a:solidFill>
            <a:srgbClr val="F4B183"/>
          </a:solidFill>
        </p:grpSpPr>
        <p:sp>
          <p:nvSpPr>
            <p:cNvPr id="29" name="Прямоугольник 28"/>
            <p:cNvSpPr/>
            <p:nvPr/>
          </p:nvSpPr>
          <p:spPr>
            <a:xfrm>
              <a:off x="6298576" y="99006"/>
              <a:ext cx="1907930" cy="114475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Прямоугольник 29"/>
            <p:cNvSpPr/>
            <p:nvPr/>
          </p:nvSpPr>
          <p:spPr>
            <a:xfrm>
              <a:off x="6298576" y="99006"/>
              <a:ext cx="1907930" cy="11447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Национальная экономика (транспорт, дороги)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39 509 890,28</a:t>
              </a:r>
              <a:endParaRPr lang="ru-RU" sz="1600" kern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1977327" y="3234692"/>
            <a:ext cx="2194568" cy="1144758"/>
            <a:chOff x="-284234" y="1457080"/>
            <a:chExt cx="2194568" cy="1144758"/>
          </a:xfrm>
          <a:solidFill>
            <a:srgbClr val="F4B183"/>
          </a:solidFill>
        </p:grpSpPr>
        <p:sp>
          <p:nvSpPr>
            <p:cNvPr id="27" name="Прямоугольник 26"/>
            <p:cNvSpPr/>
            <p:nvPr/>
          </p:nvSpPr>
          <p:spPr>
            <a:xfrm>
              <a:off x="2404" y="1457080"/>
              <a:ext cx="1907930" cy="114475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Прямоугольник 27"/>
            <p:cNvSpPr/>
            <p:nvPr/>
          </p:nvSpPr>
          <p:spPr>
            <a:xfrm>
              <a:off x="-284234" y="1457080"/>
              <a:ext cx="2194568" cy="11447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Жилищно-коммунальное хозяйство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25 294 136,68</a:t>
              </a:r>
              <a:endParaRPr lang="ru-RU" sz="1600" kern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6365569" y="3234692"/>
            <a:ext cx="1907930" cy="1189804"/>
            <a:chOff x="2101128" y="1434557"/>
            <a:chExt cx="1907930" cy="1189804"/>
          </a:xfrm>
          <a:solidFill>
            <a:srgbClr val="F4B183"/>
          </a:solidFill>
        </p:grpSpPr>
        <p:sp>
          <p:nvSpPr>
            <p:cNvPr id="25" name="Прямоугольник 24"/>
            <p:cNvSpPr/>
            <p:nvPr/>
          </p:nvSpPr>
          <p:spPr>
            <a:xfrm>
              <a:off x="2101128" y="1434557"/>
              <a:ext cx="1907930" cy="1189804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Прямоугольник 25"/>
            <p:cNvSpPr/>
            <p:nvPr/>
          </p:nvSpPr>
          <p:spPr>
            <a:xfrm>
              <a:off x="2101128" y="1434557"/>
              <a:ext cx="1907930" cy="11898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Образование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740 075 409,28</a:t>
              </a:r>
              <a:endParaRPr lang="ru-RU" sz="1600" kern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8464293" y="3234692"/>
            <a:ext cx="1907930" cy="1144758"/>
            <a:chOff x="4199852" y="1457080"/>
            <a:chExt cx="1907930" cy="1144758"/>
          </a:xfrm>
          <a:solidFill>
            <a:srgbClr val="F4B183"/>
          </a:solidFill>
        </p:grpSpPr>
        <p:sp>
          <p:nvSpPr>
            <p:cNvPr id="23" name="Прямоугольник 22"/>
            <p:cNvSpPr/>
            <p:nvPr/>
          </p:nvSpPr>
          <p:spPr>
            <a:xfrm>
              <a:off x="4199852" y="1457080"/>
              <a:ext cx="1907930" cy="114475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Прямоугольник 23"/>
            <p:cNvSpPr/>
            <p:nvPr/>
          </p:nvSpPr>
          <p:spPr>
            <a:xfrm>
              <a:off x="4199852" y="1457080"/>
              <a:ext cx="1907930" cy="11447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Культура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122 192 367,23</a:t>
              </a:r>
              <a:endParaRPr lang="ru-RU" sz="1600" kern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4266845" y="4555001"/>
            <a:ext cx="1955630" cy="1144758"/>
            <a:chOff x="6298576" y="1457080"/>
            <a:chExt cx="1907930" cy="1144758"/>
          </a:xfrm>
          <a:solidFill>
            <a:srgbClr val="F4B183"/>
          </a:solidFill>
        </p:grpSpPr>
        <p:sp>
          <p:nvSpPr>
            <p:cNvPr id="21" name="Прямоугольник 20"/>
            <p:cNvSpPr/>
            <p:nvPr/>
          </p:nvSpPr>
          <p:spPr>
            <a:xfrm>
              <a:off x="6298576" y="1457080"/>
              <a:ext cx="1907930" cy="114475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Прямоугольник 21"/>
            <p:cNvSpPr/>
            <p:nvPr/>
          </p:nvSpPr>
          <p:spPr>
            <a:xfrm>
              <a:off x="6298576" y="1457080"/>
              <a:ext cx="1907930" cy="11447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Социальная политика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29 326 452,08</a:t>
              </a:r>
              <a:endParaRPr lang="ru-RU" sz="1600" kern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6365569" y="4555001"/>
            <a:ext cx="1907930" cy="1144758"/>
            <a:chOff x="1910333" y="2815155"/>
            <a:chExt cx="2098725" cy="1144758"/>
          </a:xfrm>
          <a:solidFill>
            <a:srgbClr val="F4B183"/>
          </a:solidFill>
        </p:grpSpPr>
        <p:sp>
          <p:nvSpPr>
            <p:cNvPr id="19" name="Прямоугольник 18"/>
            <p:cNvSpPr/>
            <p:nvPr/>
          </p:nvSpPr>
          <p:spPr>
            <a:xfrm>
              <a:off x="2101128" y="2815155"/>
              <a:ext cx="1907930" cy="114475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Прямоугольник 19"/>
            <p:cNvSpPr/>
            <p:nvPr/>
          </p:nvSpPr>
          <p:spPr>
            <a:xfrm>
              <a:off x="1910333" y="2815155"/>
              <a:ext cx="2098724" cy="11447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Century Gothic" panose="020B0502020202020204" pitchFamily="34" charset="0"/>
                </a:rPr>
                <a:t>Физическая культура и спорт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 smtClean="0">
                  <a:latin typeface="Century Gothic" panose="020B0502020202020204" pitchFamily="34" charset="0"/>
                </a:rPr>
                <a:t>100 000,00</a:t>
              </a:r>
              <a:endParaRPr lang="ru-RU" sz="1600" kern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4266845" y="3234692"/>
            <a:ext cx="1955629" cy="1144758"/>
            <a:chOff x="4199852" y="2815155"/>
            <a:chExt cx="1955629" cy="1144758"/>
          </a:xfrm>
          <a:solidFill>
            <a:srgbClr val="F4B183"/>
          </a:solidFill>
        </p:grpSpPr>
        <p:sp>
          <p:nvSpPr>
            <p:cNvPr id="17" name="Прямоугольник 16"/>
            <p:cNvSpPr/>
            <p:nvPr/>
          </p:nvSpPr>
          <p:spPr>
            <a:xfrm>
              <a:off x="4199852" y="2815155"/>
              <a:ext cx="1907930" cy="114475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Прямоугольник 17"/>
            <p:cNvSpPr/>
            <p:nvPr/>
          </p:nvSpPr>
          <p:spPr>
            <a:xfrm>
              <a:off x="4247551" y="2815155"/>
              <a:ext cx="1907930" cy="11447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 smtClean="0">
                  <a:latin typeface="Century Gothic" panose="020B0502020202020204" pitchFamily="34" charset="0"/>
                </a:rPr>
                <a:t>Охрана окружающей среды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 smtClean="0">
                  <a:latin typeface="Century Gothic" panose="020B0502020202020204" pitchFamily="34" charset="0"/>
                </a:rPr>
                <a:t>2 398 398,32</a:t>
              </a:r>
              <a:endParaRPr lang="ru-RU" sz="1600" kern="1200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076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923331" y="331416"/>
            <a:ext cx="7123611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3331" y="331416"/>
            <a:ext cx="7123611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84776" y="331417"/>
            <a:ext cx="9887510" cy="723275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ИСПОЛНЕНИЕ БЮДЖЕТА В РАМКАХ МУНИЦИПАЛЬНЫХ ПРОГРАММ ЗА </a:t>
            </a: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2025 </a:t>
            </a: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ГОД, ТЫС. РУБ.</a:t>
            </a:r>
          </a:p>
          <a:p>
            <a:pPr>
              <a:lnSpc>
                <a:spcPct val="200000"/>
              </a:lnSpc>
            </a:pPr>
            <a:endParaRPr lang="ru-RU" sz="350" b="1" dirty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Arial" panose="020B0604020202020204" pitchFamily="34" charset="0"/>
            </a:endParaRPr>
          </a:p>
        </p:txBody>
      </p:sp>
      <p:grpSp>
        <p:nvGrpSpPr>
          <p:cNvPr id="14" name="Группа 8"/>
          <p:cNvGrpSpPr>
            <a:grpSpLocks/>
          </p:cNvGrpSpPr>
          <p:nvPr/>
        </p:nvGrpSpPr>
        <p:grpSpPr bwMode="auto">
          <a:xfrm>
            <a:off x="1193533" y="1636541"/>
            <a:ext cx="9942895" cy="3753606"/>
            <a:chOff x="4321144" y="3865524"/>
            <a:chExt cx="3530060" cy="1956155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4321144" y="3865524"/>
              <a:ext cx="3530060" cy="1956155"/>
            </a:xfrm>
            <a:prstGeom prst="roundRect">
              <a:avLst>
                <a:gd name="adj" fmla="val 10000"/>
              </a:avLst>
            </a:prstGeom>
            <a:ln>
              <a:solidFill>
                <a:srgbClr val="F4B183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Скругленный прямоугольник 8"/>
            <p:cNvSpPr/>
            <p:nvPr/>
          </p:nvSpPr>
          <p:spPr>
            <a:xfrm>
              <a:off x="4378485" y="3922721"/>
              <a:ext cx="3415378" cy="1841761"/>
            </a:xfrm>
            <a:prstGeom prst="rect">
              <a:avLst/>
            </a:prstGeom>
            <a:ln>
              <a:solidFill>
                <a:srgbClr val="F4B18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67640" tIns="167640" rIns="167640" bIns="167640" spcCol="1270" anchor="ctr"/>
            <a:lstStyle/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ВСЕГО – </a:t>
              </a: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175 560 590,10 руб</a:t>
              </a: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.</a:t>
              </a:r>
            </a:p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 dirty="0">
                <a:solidFill>
                  <a:srgbClr val="B45210"/>
                </a:solidFill>
                <a:latin typeface="Century Gothic" panose="020B0502020202020204" pitchFamily="34" charset="0"/>
              </a:endParaRPr>
            </a:p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в т. ч. за счет средств местного бюджета – </a:t>
              </a: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34 316 626,86 руб</a:t>
              </a: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.</a:t>
              </a:r>
            </a:p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 dirty="0">
                <a:solidFill>
                  <a:srgbClr val="B45210"/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805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923331" y="331416"/>
            <a:ext cx="7123611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3331" y="331416"/>
            <a:ext cx="7123611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84776" y="331417"/>
            <a:ext cx="8992361" cy="723275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РАСХОДЫ БЮДЖЕТА ЗА СЧЕТ СРЕДСТВ РЕЗЕРВНОГО ФОНДА</a:t>
            </a:r>
          </a:p>
          <a:p>
            <a:pPr>
              <a:lnSpc>
                <a:spcPct val="200000"/>
              </a:lnSpc>
            </a:pPr>
            <a:endParaRPr lang="ru-RU" sz="350" b="1" dirty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Arial" panose="020B0604020202020204" pitchFamily="34" charset="0"/>
            </a:endParaRPr>
          </a:p>
        </p:txBody>
      </p:sp>
      <p:grpSp>
        <p:nvGrpSpPr>
          <p:cNvPr id="14" name="Группа 8"/>
          <p:cNvGrpSpPr>
            <a:grpSpLocks/>
          </p:cNvGrpSpPr>
          <p:nvPr/>
        </p:nvGrpSpPr>
        <p:grpSpPr bwMode="auto">
          <a:xfrm>
            <a:off x="2772076" y="1963799"/>
            <a:ext cx="6805061" cy="1664925"/>
            <a:chOff x="4321143" y="3865523"/>
            <a:chExt cx="3530060" cy="1956155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4321143" y="3865523"/>
              <a:ext cx="3530060" cy="1956155"/>
            </a:xfrm>
            <a:prstGeom prst="roundRect">
              <a:avLst>
                <a:gd name="adj" fmla="val 10000"/>
              </a:avLst>
            </a:prstGeom>
            <a:ln>
              <a:solidFill>
                <a:srgbClr val="F4B183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Скругленный прямоугольник 8"/>
            <p:cNvSpPr/>
            <p:nvPr/>
          </p:nvSpPr>
          <p:spPr>
            <a:xfrm>
              <a:off x="4378485" y="3922721"/>
              <a:ext cx="3415378" cy="1841761"/>
            </a:xfrm>
            <a:prstGeom prst="rect">
              <a:avLst/>
            </a:prstGeom>
            <a:ln>
              <a:solidFill>
                <a:srgbClr val="F4B18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67640" tIns="167640" rIns="167640" bIns="167640" spcCol="1270" anchor="ctr"/>
            <a:lstStyle/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36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3 </a:t>
              </a:r>
              <a:r>
                <a:rPr lang="ru-RU" sz="36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010 462,39 руб</a:t>
              </a:r>
              <a:r>
                <a:rPr lang="ru-RU" sz="36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.</a:t>
              </a:r>
              <a:endParaRPr lang="ru-RU" sz="3600" dirty="0">
                <a:solidFill>
                  <a:srgbClr val="B45210"/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585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923331" y="331416"/>
            <a:ext cx="7123611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3331" y="331416"/>
            <a:ext cx="7123611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84776" y="331417"/>
            <a:ext cx="7105809" cy="723275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РЕЗУЛЬТАТ ИСПОЛНЕНИЯ БЮДЖЕТА ЗА </a:t>
            </a: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2025 </a:t>
            </a: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ГОД, РУБ.</a:t>
            </a:r>
          </a:p>
          <a:p>
            <a:pPr>
              <a:lnSpc>
                <a:spcPct val="200000"/>
              </a:lnSpc>
            </a:pPr>
            <a:endParaRPr lang="ru-RU" sz="350" b="1" dirty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Arial" panose="020B0604020202020204" pitchFamily="34" charset="0"/>
            </a:endParaRPr>
          </a:p>
        </p:txBody>
      </p:sp>
      <p:grpSp>
        <p:nvGrpSpPr>
          <p:cNvPr id="6" name="Группа 6"/>
          <p:cNvGrpSpPr>
            <a:grpSpLocks/>
          </p:cNvGrpSpPr>
          <p:nvPr/>
        </p:nvGrpSpPr>
        <p:grpSpPr bwMode="auto">
          <a:xfrm>
            <a:off x="2204856" y="1870756"/>
            <a:ext cx="3016250" cy="1619250"/>
            <a:chOff x="1257331" y="1554945"/>
            <a:chExt cx="3403242" cy="1667187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1257331" y="1554945"/>
              <a:ext cx="3403242" cy="1667187"/>
            </a:xfrm>
            <a:prstGeom prst="roundRect">
              <a:avLst>
                <a:gd name="adj" fmla="val 10000"/>
              </a:avLst>
            </a:prstGeom>
            <a:ln>
              <a:solidFill>
                <a:srgbClr val="F4B183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1305692" y="1603980"/>
              <a:ext cx="3306518" cy="1569117"/>
            </a:xfrm>
            <a:prstGeom prst="rect">
              <a:avLst/>
            </a:prstGeom>
            <a:ln>
              <a:solidFill>
                <a:srgbClr val="F4B18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67640" tIns="167640" rIns="167640" bIns="167640" spcCol="1270" anchor="ctr"/>
            <a:lstStyle/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Доходы</a:t>
              </a:r>
            </a:p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1 </a:t>
              </a: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067 810 806,16</a:t>
              </a:r>
              <a:endParaRPr lang="ru-RU" sz="2400" dirty="0">
                <a:solidFill>
                  <a:srgbClr val="B45210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1" name="Группа 7"/>
          <p:cNvGrpSpPr>
            <a:grpSpLocks/>
          </p:cNvGrpSpPr>
          <p:nvPr/>
        </p:nvGrpSpPr>
        <p:grpSpPr bwMode="auto">
          <a:xfrm>
            <a:off x="7154681" y="1875518"/>
            <a:ext cx="2952750" cy="1663700"/>
            <a:chOff x="7325641" y="1547246"/>
            <a:chExt cx="3330492" cy="1713689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7325641" y="1547246"/>
              <a:ext cx="3330492" cy="1713689"/>
            </a:xfrm>
            <a:prstGeom prst="roundRect">
              <a:avLst>
                <a:gd name="adj" fmla="val 10000"/>
              </a:avLst>
            </a:prstGeom>
            <a:ln>
              <a:solidFill>
                <a:srgbClr val="F4B183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Скругленный прямоугольник 6"/>
            <p:cNvSpPr/>
            <p:nvPr/>
          </p:nvSpPr>
          <p:spPr>
            <a:xfrm>
              <a:off x="7375777" y="1597938"/>
              <a:ext cx="3230219" cy="1612307"/>
            </a:xfrm>
            <a:prstGeom prst="rect">
              <a:avLst/>
            </a:prstGeom>
            <a:ln>
              <a:solidFill>
                <a:srgbClr val="F4B18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67640" tIns="167640" rIns="167640" bIns="167640" spcCol="1270" anchor="ctr"/>
            <a:lstStyle/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dirty="0">
                  <a:solidFill>
                    <a:srgbClr val="B45210"/>
                  </a:solidFill>
                  <a:latin typeface="Century Gothic" panose="020B0502020202020204" pitchFamily="34" charset="0"/>
                </a:rPr>
                <a:t>Расходы </a:t>
              </a:r>
            </a:p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1 </a:t>
              </a: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090 646 404,48</a:t>
              </a:r>
              <a:endParaRPr lang="ru-RU" sz="2400" dirty="0">
                <a:solidFill>
                  <a:srgbClr val="B45210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4" name="Группа 8"/>
          <p:cNvGrpSpPr>
            <a:grpSpLocks/>
          </p:cNvGrpSpPr>
          <p:nvPr/>
        </p:nvGrpSpPr>
        <p:grpSpPr bwMode="auto">
          <a:xfrm>
            <a:off x="4621031" y="4004356"/>
            <a:ext cx="3127375" cy="1900237"/>
            <a:chOff x="4321144" y="3865524"/>
            <a:chExt cx="3530060" cy="1956155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4321144" y="3865524"/>
              <a:ext cx="3530060" cy="1956155"/>
            </a:xfrm>
            <a:prstGeom prst="roundRect">
              <a:avLst>
                <a:gd name="adj" fmla="val 10000"/>
              </a:avLst>
            </a:prstGeom>
            <a:ln>
              <a:solidFill>
                <a:srgbClr val="F4B183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Скругленный прямоугольник 8"/>
            <p:cNvSpPr/>
            <p:nvPr/>
          </p:nvSpPr>
          <p:spPr>
            <a:xfrm>
              <a:off x="4378485" y="3922721"/>
              <a:ext cx="3415378" cy="1841761"/>
            </a:xfrm>
            <a:prstGeom prst="rect">
              <a:avLst/>
            </a:prstGeom>
            <a:ln>
              <a:solidFill>
                <a:srgbClr val="F4B18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67640" tIns="167640" rIns="167640" bIns="167640" spcCol="1270" anchor="ctr"/>
            <a:lstStyle/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Дефицит</a:t>
              </a:r>
              <a:endParaRPr lang="ru-RU" sz="2400" dirty="0">
                <a:solidFill>
                  <a:srgbClr val="B45210"/>
                </a:solidFill>
                <a:latin typeface="Century Gothic" panose="020B0502020202020204" pitchFamily="34" charset="0"/>
              </a:endParaRPr>
            </a:p>
            <a:p>
              <a:pPr algn="ctr" defTabSz="19558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dirty="0" smtClean="0">
                  <a:solidFill>
                    <a:srgbClr val="B45210"/>
                  </a:solidFill>
                  <a:latin typeface="Century Gothic" panose="020B0502020202020204" pitchFamily="34" charset="0"/>
                </a:rPr>
                <a:t>22 835 598,32</a:t>
              </a:r>
              <a:endParaRPr lang="ru-RU" sz="2400" dirty="0">
                <a:solidFill>
                  <a:srgbClr val="B45210"/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700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179638" y="3367089"/>
            <a:ext cx="7848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ru-RU" sz="3200" b="1" i="1" dirty="0">
                <a:solidFill>
                  <a:schemeClr val="accent6">
                    <a:lumMod val="50000"/>
                  </a:schemeClr>
                </a:solidFill>
              </a:rPr>
              <a:t>СПАСИБО ЗА ВНИМАНИЕ</a:t>
            </a:r>
            <a:r>
              <a:rPr lang="en-US" altLang="ru-RU" sz="3200" b="1" i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altLang="ru-RU" sz="3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4976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BFAD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84777" y="331416"/>
            <a:ext cx="7462166" cy="10002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84776" y="331416"/>
            <a:ext cx="7349549" cy="738664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endParaRPr lang="ru-RU" altLang="ru-RU" sz="300" b="1" kern="0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defRPr/>
            </a:pP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ОСНОВНЫЕ ПОКАЗАТЕЛИ ДОХОДОВ БЮДЖЕТА ВИНОГРАДОВСКОГО МУНИЦИПАЛЬНОГО ОКРУГА ЗА </a:t>
            </a: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2025 </a:t>
            </a: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ГОД</a:t>
            </a:r>
            <a:endParaRPr lang="ru-RU" altLang="ru-RU" sz="1700" b="1" kern="0" dirty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lnSpc>
                <a:spcPct val="200000"/>
              </a:lnSpc>
            </a:pPr>
            <a:endParaRPr lang="ru-RU" sz="250" b="1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rgbClr val="95CFC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Rectangle 122"/>
          <p:cNvSpPr>
            <a:spLocks noChangeArrowheads="1"/>
          </p:cNvSpPr>
          <p:nvPr/>
        </p:nvSpPr>
        <p:spPr bwMode="auto">
          <a:xfrm>
            <a:off x="4259550" y="3862248"/>
            <a:ext cx="4211637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ru-RU" sz="1800" b="1">
              <a:solidFill>
                <a:schemeClr val="bg1"/>
              </a:solidFill>
              <a:ea typeface="SimSun" panose="02010600030101010101" pitchFamily="2" charset="-122"/>
            </a:endParaRPr>
          </a:p>
        </p:txBody>
      </p:sp>
      <p:graphicFrame>
        <p:nvGraphicFramePr>
          <p:cNvPr id="17" name="Group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618656"/>
              </p:ext>
            </p:extLst>
          </p:nvPr>
        </p:nvGraphicFramePr>
        <p:xfrm>
          <a:off x="1241014" y="2294117"/>
          <a:ext cx="9661448" cy="1371660"/>
        </p:xfrm>
        <a:graphic>
          <a:graphicData uri="http://schemas.openxmlformats.org/drawingml/2006/table">
            <a:tbl>
              <a:tblPr/>
              <a:tblGrid>
                <a:gridCol w="5942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9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8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Налоговые доходы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175 560 423,30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A5C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Неналоговые доходы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31 780 713,18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A5C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6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Итого: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A5C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207 050 136,48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A5C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485778" y="1764143"/>
            <a:ext cx="1399100" cy="5299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руб.)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88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BFAD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84777" y="331416"/>
            <a:ext cx="7462166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84776" y="331416"/>
            <a:ext cx="7346441" cy="738664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endParaRPr lang="ru-RU" altLang="ru-RU" sz="300" b="1" kern="0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defRPr/>
            </a:pP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СТРУКТУРА НАЛОГОВЫХ ДОХОДОВ БЮДЖЕТА</a:t>
            </a:r>
            <a:r>
              <a:rPr lang="ru-RU" altLang="ru-RU" sz="1700" b="1" kern="0" dirty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/>
            </a:r>
            <a:br>
              <a:rPr lang="ru-RU" altLang="ru-RU" sz="1700" b="1" kern="0" dirty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</a:b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ВИНОГРАДОВСКОГО МУНИЦИПАЛЬНОГО ОКРУГА ЗА </a:t>
            </a: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2025 </a:t>
            </a: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ГОД</a:t>
            </a:r>
          </a:p>
          <a:p>
            <a:pPr>
              <a:defRPr/>
            </a:pPr>
            <a:endParaRPr lang="ru-RU" altLang="ru-RU" sz="250" b="1" kern="0" dirty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defRPr/>
            </a:pPr>
            <a:endParaRPr lang="ru-RU" sz="250" b="1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rgbClr val="95CFC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742906"/>
              </p:ext>
            </p:extLst>
          </p:nvPr>
        </p:nvGraphicFramePr>
        <p:xfrm>
          <a:off x="407377" y="1200150"/>
          <a:ext cx="10851173" cy="5657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00550" y="1466850"/>
            <a:ext cx="3532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Всего </a:t>
            </a:r>
            <a:r>
              <a:rPr lang="ru-RU" sz="2400" b="1" dirty="0" smtClean="0"/>
              <a:t>175 269 423,30 </a:t>
            </a:r>
            <a:r>
              <a:rPr lang="ru-RU" sz="2400" b="1" dirty="0" smtClean="0"/>
              <a:t>руб.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37732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BFAD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84777" y="331416"/>
            <a:ext cx="7462166" cy="73866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84776" y="331416"/>
            <a:ext cx="7317565" cy="974626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endParaRPr lang="ru-RU" altLang="ru-RU" sz="300" b="1" kern="0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defRPr/>
            </a:pP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СТРУКТУРА НЕНАЛОГОВЫХ ДОХОДОВ БЮДЖЕТА</a:t>
            </a:r>
            <a:b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</a:b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ВИНОГРАДОВСКОГО МУНИЦИПАЛЬНОГО ОКРУГА ЗА </a:t>
            </a: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2025</a:t>
            </a:r>
            <a:endParaRPr lang="ru-RU" altLang="ru-RU" sz="1700" b="1" kern="0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defRPr/>
            </a:pP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ГОД</a:t>
            </a:r>
          </a:p>
          <a:p>
            <a:pPr>
              <a:lnSpc>
                <a:spcPts val="100"/>
              </a:lnSpc>
              <a:defRPr/>
            </a:pPr>
            <a:endParaRPr lang="ru-RU" altLang="ru-RU" sz="100" b="1" kern="0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defRPr/>
            </a:pPr>
            <a:endParaRPr lang="ru-RU" altLang="ru-RU" sz="250" b="1" kern="0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rgbClr val="95CFC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874408"/>
              </p:ext>
            </p:extLst>
          </p:nvPr>
        </p:nvGraphicFramePr>
        <p:xfrm>
          <a:off x="-2" y="1966615"/>
          <a:ext cx="12192002" cy="4548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67275" y="1504950"/>
            <a:ext cx="3590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Всего </a:t>
            </a:r>
            <a:r>
              <a:rPr lang="ru-RU" sz="2400" b="1" dirty="0" smtClean="0"/>
              <a:t>31 780 713,18 </a:t>
            </a:r>
            <a:r>
              <a:rPr lang="ru-RU" sz="2400" b="1" dirty="0" smtClean="0"/>
              <a:t>руб.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84946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EB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84777" y="331416"/>
            <a:ext cx="7462166" cy="73866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84776" y="475044"/>
            <a:ext cx="7317565" cy="451406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endParaRPr lang="ru-RU" altLang="ru-RU" sz="300" b="1" kern="0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defRPr/>
            </a:pP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СТРУКТУРА БЕЗВОЗМЕЗДНЫХ ПОСТУПЛЕНИЙ ЗА </a:t>
            </a: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2025 </a:t>
            </a: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ГОД</a:t>
            </a:r>
          </a:p>
          <a:p>
            <a:pPr>
              <a:lnSpc>
                <a:spcPts val="100"/>
              </a:lnSpc>
              <a:defRPr/>
            </a:pPr>
            <a:endParaRPr lang="ru-RU" altLang="ru-RU" sz="100" b="1" kern="0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defRPr/>
            </a:pPr>
            <a:endParaRPr lang="ru-RU" altLang="ru-RU" sz="250" b="1" kern="0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rgbClr val="95CFC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09113"/>
              </p:ext>
            </p:extLst>
          </p:nvPr>
        </p:nvGraphicFramePr>
        <p:xfrm>
          <a:off x="819150" y="1213707"/>
          <a:ext cx="11153775" cy="5644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206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BFAD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84777" y="331416"/>
            <a:ext cx="7462166" cy="10002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84776" y="331416"/>
            <a:ext cx="7349549" cy="738664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endParaRPr lang="ru-RU" altLang="ru-RU" sz="300" b="1" kern="0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defRPr/>
            </a:pP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ОСНОВНЫЕ ПОКАЗАТЕЛИ ДОХОДОВ БЮДЖЕТА ВИНОГРАДОВСКОГО МУНИЦИПАЛЬНОГО ОКРУГА ЗА </a:t>
            </a: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2025 </a:t>
            </a:r>
            <a:r>
              <a:rPr lang="ru-RU" altLang="ru-RU" sz="1700" b="1" kern="0" dirty="0" smtClean="0">
                <a:solidFill>
                  <a:srgbClr val="2A5C5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ГОД</a:t>
            </a:r>
            <a:endParaRPr lang="ru-RU" altLang="ru-RU" sz="1700" b="1" kern="0" dirty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>
              <a:lnSpc>
                <a:spcPct val="200000"/>
              </a:lnSpc>
            </a:pPr>
            <a:endParaRPr lang="ru-RU" sz="250" b="1" dirty="0" smtClean="0">
              <a:solidFill>
                <a:srgbClr val="2A5C50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rgbClr val="95CFC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Rectangle 122"/>
          <p:cNvSpPr>
            <a:spLocks noChangeArrowheads="1"/>
          </p:cNvSpPr>
          <p:nvPr/>
        </p:nvSpPr>
        <p:spPr bwMode="auto">
          <a:xfrm>
            <a:off x="6473780" y="4416164"/>
            <a:ext cx="4211637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ru-RU" sz="1800" b="1">
              <a:solidFill>
                <a:schemeClr val="bg1"/>
              </a:solidFill>
              <a:ea typeface="SimSun" panose="02010600030101010101" pitchFamily="2" charset="-122"/>
            </a:endParaRPr>
          </a:p>
        </p:txBody>
      </p:sp>
      <p:graphicFrame>
        <p:nvGraphicFramePr>
          <p:cNvPr id="17" name="Group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619195"/>
              </p:ext>
            </p:extLst>
          </p:nvPr>
        </p:nvGraphicFramePr>
        <p:xfrm>
          <a:off x="1241014" y="2294117"/>
          <a:ext cx="9661448" cy="1828880"/>
        </p:xfrm>
        <a:graphic>
          <a:graphicData uri="http://schemas.openxmlformats.org/drawingml/2006/table">
            <a:tbl>
              <a:tblPr/>
              <a:tblGrid>
                <a:gridCol w="5942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9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8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Налоговые доходы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175 560 423,30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Неналоговые доходы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31 780 713,18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6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Безвозмездные поступления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860 760 669,68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A5C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2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Всего доходов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0F496F"/>
                          </a:solidFill>
                          <a:latin typeface="Century Gothic" panose="020B0502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Pct val="80000"/>
                        <a:buFont typeface="Wingdings 3" panose="05040102010807070707" pitchFamily="18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1 </a:t>
                      </a:r>
                      <a:r>
                        <a:rPr kumimoji="0" lang="ru-RU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5C50"/>
                          </a:solidFill>
                          <a:effectLst/>
                          <a:latin typeface="Century Gothic" panose="020B0502020202020204" pitchFamily="34" charset="0"/>
                        </a:rPr>
                        <a:t>067 810 806,16</a:t>
                      </a:r>
                      <a:endParaRPr kumimoji="0" lang="ru-RU" alt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A5C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485778" y="1764143"/>
            <a:ext cx="1399100" cy="5299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руб.)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25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5CFC1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923331" y="331416"/>
            <a:ext cx="7123611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84776" y="331417"/>
            <a:ext cx="7462166" cy="733534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ru-RU" sz="1700" b="1" dirty="0" smtClean="0">
                <a:solidFill>
                  <a:srgbClr val="337162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СТРУКТУРА </a:t>
            </a:r>
            <a:r>
              <a:rPr lang="ru-RU" sz="1700" b="1" dirty="0">
                <a:solidFill>
                  <a:srgbClr val="337162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ДОХОДОВ БЮДЖЕТА </a:t>
            </a:r>
            <a:r>
              <a:rPr lang="ru-RU" sz="1700" b="1" dirty="0" smtClean="0">
                <a:solidFill>
                  <a:srgbClr val="337162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ВИНОГРАДОВСКОГО МУНИЦИПАЛЬНОГО ОКРУГА ЗА </a:t>
            </a:r>
            <a:r>
              <a:rPr lang="ru-RU" sz="1700" b="1" dirty="0" smtClean="0">
                <a:solidFill>
                  <a:srgbClr val="337162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2025 </a:t>
            </a:r>
            <a:r>
              <a:rPr lang="ru-RU" sz="1700" b="1" dirty="0" smtClean="0">
                <a:solidFill>
                  <a:srgbClr val="337162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ГОД</a:t>
            </a:r>
            <a:endParaRPr lang="ru-RU" sz="1700" b="1" dirty="0">
              <a:solidFill>
                <a:srgbClr val="337162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rgbClr val="95CFC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rgbClr val="49A1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6023421"/>
              </p:ext>
            </p:extLst>
          </p:nvPr>
        </p:nvGraphicFramePr>
        <p:xfrm>
          <a:off x="584776" y="1287263"/>
          <a:ext cx="11607224" cy="557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869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1783184" y="1247632"/>
            <a:ext cx="8980065" cy="3476767"/>
            <a:chOff x="2404" y="1457080"/>
            <a:chExt cx="1907930" cy="1144758"/>
          </a:xfrm>
          <a:solidFill>
            <a:srgbClr val="F4B183"/>
          </a:solidFill>
        </p:grpSpPr>
        <p:sp>
          <p:nvSpPr>
            <p:cNvPr id="27" name="Прямоугольник 26"/>
            <p:cNvSpPr/>
            <p:nvPr/>
          </p:nvSpPr>
          <p:spPr>
            <a:xfrm>
              <a:off x="2404" y="1457080"/>
              <a:ext cx="1907930" cy="1144758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Прямоугольник 27"/>
            <p:cNvSpPr/>
            <p:nvPr/>
          </p:nvSpPr>
          <p:spPr>
            <a:xfrm>
              <a:off x="2404" y="1457080"/>
              <a:ext cx="1907930" cy="11447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>
                  <a:solidFill>
                    <a:srgbClr val="B45210"/>
                  </a:solidFill>
                  <a:latin typeface="Yu Gothic UI" panose="020B0500000000000000" pitchFamily="34" charset="-128"/>
                  <a:ea typeface="Yu Gothic UI" panose="020B0500000000000000" pitchFamily="34" charset="-128"/>
                  <a:cs typeface="Arial" panose="020B0604020202020204" pitchFamily="34" charset="0"/>
                </a:rPr>
                <a:t>РАСХОДЫ БЮДЖЕТА ВИНОГРАДОВСКОГО МУНИЦИПАЛЬНОГО </a:t>
              </a:r>
              <a:r>
                <a:rPr lang="ru-RU" sz="2400" b="1" dirty="0" smtClean="0">
                  <a:solidFill>
                    <a:srgbClr val="B45210"/>
                  </a:solidFill>
                  <a:latin typeface="Yu Gothic UI" panose="020B0500000000000000" pitchFamily="34" charset="-128"/>
                  <a:ea typeface="Yu Gothic UI" panose="020B0500000000000000" pitchFamily="34" charset="-128"/>
                  <a:cs typeface="Arial" panose="020B0604020202020204" pitchFamily="34" charset="0"/>
                </a:rPr>
                <a:t>ОКРУГА</a:t>
              </a:r>
              <a:endParaRPr lang="ru-RU" sz="2400" b="1" dirty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endParaRP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b="1" kern="1200" dirty="0" smtClean="0">
                  <a:latin typeface="Century Gothic" panose="020B0502020202020204" pitchFamily="34" charset="0"/>
                </a:rPr>
                <a:t>1 </a:t>
              </a:r>
              <a:r>
                <a:rPr lang="ru-RU" sz="3600" b="1" kern="1200" dirty="0" smtClean="0">
                  <a:latin typeface="Century Gothic" panose="020B0502020202020204" pitchFamily="34" charset="0"/>
                </a:rPr>
                <a:t>090 646 404,48 </a:t>
              </a:r>
              <a:r>
                <a:rPr lang="ru-RU" sz="3600" b="1" kern="1200" dirty="0" smtClean="0">
                  <a:latin typeface="Century Gothic" panose="020B0502020202020204" pitchFamily="34" charset="0"/>
                </a:rPr>
                <a:t>РУБ.</a:t>
              </a:r>
              <a:endParaRPr lang="ru-RU" sz="3600" b="1" kern="1200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970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923331" y="331416"/>
            <a:ext cx="7123611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 rot="16200000">
            <a:off x="-3148748" y="3148748"/>
            <a:ext cx="6882271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3331" y="331416"/>
            <a:ext cx="7123611" cy="7335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84776" y="331417"/>
            <a:ext cx="7105809" cy="733534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СТРУКТУРА РАСХОДОВ </a:t>
            </a:r>
            <a:r>
              <a:rPr lang="ru-RU" sz="1700" b="1" dirty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БЮДЖЕТА </a:t>
            </a: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ВИНОГРАДОВСКОГО МУНИЦИПАЛЬНОГО ОКРУГА ЗА </a:t>
            </a: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2025 </a:t>
            </a:r>
            <a:r>
              <a:rPr lang="ru-RU" sz="1700" b="1" dirty="0" smtClean="0">
                <a:solidFill>
                  <a:srgbClr val="B45210"/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Arial" panose="020B0604020202020204" pitchFamily="34" charset="0"/>
              </a:rPr>
              <a:t>ГОД</a:t>
            </a:r>
            <a:endParaRPr lang="ru-RU" sz="1700" b="1" dirty="0">
              <a:solidFill>
                <a:srgbClr val="B45210"/>
              </a:solidFill>
              <a:latin typeface="Yu Gothic UI" panose="020B0500000000000000" pitchFamily="34" charset="-128"/>
              <a:ea typeface="Yu Gothic UI" panose="020B05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9" name="Rectangle 122"/>
          <p:cNvSpPr>
            <a:spLocks noChangeArrowheads="1"/>
          </p:cNvSpPr>
          <p:nvPr/>
        </p:nvSpPr>
        <p:spPr bwMode="auto">
          <a:xfrm>
            <a:off x="6386694" y="4010853"/>
            <a:ext cx="4211637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ru-RU" sz="1800" b="1">
              <a:solidFill>
                <a:schemeClr val="bg1"/>
              </a:solidFill>
              <a:ea typeface="SimSun" panose="02010600030101010101" pitchFamily="2" charset="-122"/>
            </a:endParaRPr>
          </a:p>
        </p:txBody>
      </p:sp>
      <p:graphicFrame>
        <p:nvGraphicFramePr>
          <p:cNvPr id="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9992779"/>
              </p:ext>
            </p:extLst>
          </p:nvPr>
        </p:nvGraphicFramePr>
        <p:xfrm>
          <a:off x="3002144" y="2156653"/>
          <a:ext cx="5976937" cy="388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862275" y="1603964"/>
            <a:ext cx="24505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Прочее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18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%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84120" y="1750376"/>
            <a:ext cx="32699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Социальная сфера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82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%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H="1">
            <a:off x="6670541" y="2034415"/>
            <a:ext cx="1349690" cy="67310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400606" y="2075690"/>
            <a:ext cx="923925" cy="63182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62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ектор">
    <a:dk1>
      <a:sysClr val="windowText" lastClr="000000"/>
    </a:dk1>
    <a:lt1>
      <a:sysClr val="window" lastClr="FFFFFF"/>
    </a:lt1>
    <a:dk2>
      <a:srgbClr val="146194"/>
    </a:dk2>
    <a:lt2>
      <a:srgbClr val="76DBF4"/>
    </a:lt2>
    <a:accent1>
      <a:srgbClr val="052F61"/>
    </a:accent1>
    <a:accent2>
      <a:srgbClr val="A50E82"/>
    </a:accent2>
    <a:accent3>
      <a:srgbClr val="14967C"/>
    </a:accent3>
    <a:accent4>
      <a:srgbClr val="6A9E1F"/>
    </a:accent4>
    <a:accent5>
      <a:srgbClr val="E87D37"/>
    </a:accent5>
    <a:accent6>
      <a:srgbClr val="C62324"/>
    </a:accent6>
    <a:hlink>
      <a:srgbClr val="0D2E46"/>
    </a:hlink>
    <a:folHlink>
      <a:srgbClr val="356A95"/>
    </a:folHlink>
  </a:clrScheme>
  <a:fontScheme name="Сектор">
    <a:maj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メイリオ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Сектор">
    <a:fillStyleLst>
      <a:solidFill>
        <a:schemeClr val="phClr"/>
      </a:solidFill>
      <a:gradFill rotWithShape="1">
        <a:gsLst>
          <a:gs pos="0">
            <a:schemeClr val="phClr">
              <a:tint val="62000"/>
              <a:hueMod val="94000"/>
              <a:satMod val="140000"/>
              <a:lumMod val="110000"/>
            </a:schemeClr>
          </a:gs>
          <a:gs pos="100000">
            <a:schemeClr val="phClr">
              <a:tint val="84000"/>
              <a:satMod val="160000"/>
            </a:schemeClr>
          </a:gs>
        </a:gsLst>
        <a:lin ang="5400000" scaled="0"/>
      </a:gradFill>
      <a:gradFill rotWithShape="1">
        <a:gsLst>
          <a:gs pos="0">
            <a:schemeClr val="phClr">
              <a:tint val="98000"/>
              <a:hueMod val="94000"/>
              <a:satMod val="130000"/>
              <a:lumMod val="128000"/>
            </a:schemeClr>
          </a:gs>
          <a:gs pos="100000">
            <a:schemeClr val="phClr">
              <a:shade val="94000"/>
              <a:lumMod val="88000"/>
            </a:schemeClr>
          </a:gs>
        </a:gsLst>
        <a:lin ang="5400000" scaled="0"/>
      </a:gradFill>
    </a:fillStyleLst>
    <a:lnStyleLst>
      <a:ln w="9525" cap="rnd" cmpd="sng" algn="ctr">
        <a:solidFill>
          <a:schemeClr val="phClr">
            <a:tint val="76000"/>
            <a:alpha val="60000"/>
            <a:hueMod val="94000"/>
          </a:schemeClr>
        </a:solidFill>
        <a:prstDash val="solid"/>
      </a:ln>
      <a:ln w="15875" cap="rnd" cmpd="sng" algn="ctr">
        <a:solidFill>
          <a:schemeClr val="phClr">
            <a:hueMod val="94000"/>
          </a:schemeClr>
        </a:solidFill>
        <a:prstDash val="solid"/>
      </a:ln>
      <a:ln w="28575" cap="rnd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innerShdw blurRad="25400" dist="12700" dir="13500000">
            <a:srgbClr val="000000">
              <a:alpha val="45000"/>
            </a:srgbClr>
          </a:innerShdw>
        </a:effectLst>
      </a:effectStyle>
      <a:effectStyle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a:effectStyle>
    </a:effectStyleLst>
    <a:bgFillStyleLst>
      <a:solidFill>
        <a:schemeClr val="phClr"/>
      </a:solidFill>
      <a:gradFill rotWithShape="1">
        <a:gsLst>
          <a:gs pos="10000">
            <a:schemeClr val="phClr">
              <a:tint val="97000"/>
              <a:hueMod val="92000"/>
              <a:satMod val="169000"/>
              <a:lumMod val="164000"/>
            </a:schemeClr>
          </a:gs>
          <a:gs pos="100000">
            <a:schemeClr val="phClr">
              <a:shade val="96000"/>
              <a:satMod val="120000"/>
              <a:lumMod val="90000"/>
            </a:schemeClr>
          </a:gs>
        </a:gsLst>
        <a:lin ang="6120000" scaled="1"/>
      </a:gradFill>
      <a:gradFill rotWithShape="1">
        <a:gsLst>
          <a:gs pos="0">
            <a:schemeClr val="phClr">
              <a:tint val="97000"/>
              <a:hueMod val="92000"/>
              <a:satMod val="169000"/>
              <a:lumMod val="164000"/>
            </a:schemeClr>
          </a:gs>
          <a:gs pos="100000">
            <a:schemeClr val="phClr">
              <a:shade val="96000"/>
              <a:satMod val="120000"/>
              <a:lumMod val="90000"/>
            </a:schemeClr>
          </a:gs>
        </a:gsLst>
        <a:path path="circle">
          <a:fillToRect b="10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2498</TotalTime>
  <Words>309</Words>
  <Application>Microsoft Office PowerPoint</Application>
  <PresentationFormat>Широкоэкранный</PresentationFormat>
  <Paragraphs>103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SimSun</vt:lpstr>
      <vt:lpstr>Yu Gothic UI</vt:lpstr>
      <vt:lpstr>Arial</vt:lpstr>
      <vt:lpstr>Arial Black</vt:lpstr>
      <vt:lpstr>Calibri</vt:lpstr>
      <vt:lpstr>Calibri Light</vt:lpstr>
      <vt:lpstr>Century Gothic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n.ivshin</dc:creator>
  <cp:lastModifiedBy>Пользователь</cp:lastModifiedBy>
  <cp:revision>205</cp:revision>
  <cp:lastPrinted>2020-11-27T06:23:04Z</cp:lastPrinted>
  <dcterms:created xsi:type="dcterms:W3CDTF">2020-11-20T07:46:42Z</dcterms:created>
  <dcterms:modified xsi:type="dcterms:W3CDTF">2026-04-29T12:34:20Z</dcterms:modified>
</cp:coreProperties>
</file>