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86" r:id="rId3"/>
    <p:sldId id="287" r:id="rId4"/>
    <p:sldId id="284" r:id="rId5"/>
    <p:sldId id="269" r:id="rId6"/>
    <p:sldId id="270" r:id="rId7"/>
    <p:sldId id="277" r:id="rId8"/>
    <p:sldId id="268" r:id="rId9"/>
    <p:sldId id="271" r:id="rId10"/>
    <p:sldId id="272" r:id="rId11"/>
    <p:sldId id="273" r:id="rId12"/>
    <p:sldId id="278" r:id="rId13"/>
    <p:sldId id="275" r:id="rId14"/>
    <p:sldId id="280" r:id="rId15"/>
    <p:sldId id="281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DBB"/>
    <a:srgbClr val="236B86"/>
    <a:srgbClr val="14627B"/>
    <a:srgbClr val="015C7B"/>
    <a:srgbClr val="2C6B89"/>
    <a:srgbClr val="258CBF"/>
    <a:srgbClr val="2153C3"/>
    <a:srgbClr val="2B94B9"/>
    <a:srgbClr val="306CB4"/>
    <a:srgbClr val="3F7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90"/>
      <c:rotY val="60"/>
      <c:depthPercent val="18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backWall>
    <c:plotArea>
      <c:layout>
        <c:manualLayout>
          <c:layoutTarget val="inner"/>
          <c:xMode val="edge"/>
          <c:yMode val="edge"/>
          <c:x val="4.5084711118327944E-2"/>
          <c:y val="0.15894976722961524"/>
          <c:w val="0.84897752528689752"/>
          <c:h val="0.621414282251441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5CFC1"/>
            </a:solidFill>
            <a:ln w="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6821462527599551"/>
                  <c:y val="-5.6494968317464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31-4805-ADC4-EC07040B9BEB}"/>
                </c:ext>
              </c:extLst>
            </c:dLbl>
            <c:dLbl>
              <c:idx val="1"/>
              <c:layout>
                <c:manualLayout>
                  <c:x val="5.2667117186317093E-2"/>
                  <c:y val="-0.16728495228487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0E-41CF-999F-C4E507409763}"/>
                </c:ext>
              </c:extLst>
            </c:dLbl>
            <c:dLbl>
              <c:idx val="2"/>
              <c:layout>
                <c:manualLayout>
                  <c:x val="5.5007877950153404E-2"/>
                  <c:y val="-0.13639211650929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0E-41CF-999F-C4E507409763}"/>
                </c:ext>
              </c:extLst>
            </c:dLbl>
            <c:dLbl>
              <c:idx val="3"/>
              <c:layout>
                <c:manualLayout>
                  <c:x val="6.4370921005498669E-2"/>
                  <c:y val="-0.14312612443350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0E-41CF-999F-C4E507409763}"/>
                </c:ext>
              </c:extLst>
            </c:dLbl>
            <c:dLbl>
              <c:idx val="4"/>
              <c:layout>
                <c:manualLayout>
                  <c:x val="5.9245945115795229E-2"/>
                  <c:y val="-0.13984610621194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ED-495D-A162-79AA008183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Sheet1!$B$2:$F$2</c:f>
              <c:numCache>
                <c:formatCode>#,##0.00</c:formatCode>
                <c:ptCount val="5"/>
                <c:pt idx="0">
                  <c:v>110305183.47</c:v>
                </c:pt>
                <c:pt idx="1">
                  <c:v>17183207.93</c:v>
                </c:pt>
                <c:pt idx="2">
                  <c:v>13612918.92</c:v>
                </c:pt>
                <c:pt idx="3">
                  <c:v>21265981.600000001</c:v>
                </c:pt>
                <c:pt idx="4">
                  <c:v>4193094.93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31-4805-ADC4-EC07040B9B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03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B3B4-46EC-819B-07AB12E0A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00775336"/>
        <c:axId val="500776120"/>
        <c:axId val="0"/>
      </c:bar3DChart>
      <c:catAx>
        <c:axId val="500775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500776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0776120"/>
        <c:scaling>
          <c:orientation val="minMax"/>
        </c:scaling>
        <c:delete val="1"/>
        <c:axPos val="r"/>
        <c:majorGridlines>
          <c:spPr>
            <a:ln w="3008">
              <a:noFill/>
              <a:prstDash val="solid"/>
            </a:ln>
          </c:spPr>
        </c:majorGridlines>
        <c:numFmt formatCode="#,##0.00" sourceLinked="1"/>
        <c:majorTickMark val="out"/>
        <c:minorTickMark val="none"/>
        <c:tickLblPos val="nextTo"/>
        <c:crossAx val="500775336"/>
        <c:crosses val="max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4" b="1" i="0" u="none" strike="noStrike" baseline="0">
          <a:solidFill>
            <a:schemeClr val="tx1"/>
          </a:solidFill>
          <a:latin typeface="Century Gothic"/>
          <a:ea typeface="Century Gothic"/>
          <a:cs typeface="Century Gothic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60"/>
      <c:depthPercent val="2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0"/>
          <c:y val="1.8707107971115654E-2"/>
          <c:w val="0.95765635204736155"/>
          <c:h val="0.707648810538014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5CFC1"/>
            </a:solidFill>
            <a:ln w="1387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7282404327873804"/>
                  <c:y val="-0.19535334987718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9D0-4B08-BEB2-2CAF4AC219A9}"/>
                </c:ext>
              </c:extLst>
            </c:dLbl>
            <c:dLbl>
              <c:idx val="1"/>
              <c:layout>
                <c:manualLayout>
                  <c:x val="9.9574117650663554E-2"/>
                  <c:y val="-0.37612809155457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D0-4B08-BEB2-2CAF4AC219A9}"/>
                </c:ext>
              </c:extLst>
            </c:dLbl>
            <c:dLbl>
              <c:idx val="2"/>
              <c:layout>
                <c:manualLayout>
                  <c:x val="5.2313885775281128E-2"/>
                  <c:y val="-0.24175764018129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D0-4B08-BEB2-2CAF4AC219A9}"/>
                </c:ext>
              </c:extLst>
            </c:dLbl>
            <c:dLbl>
              <c:idx val="3"/>
              <c:layout>
                <c:manualLayout>
                  <c:x val="0.10429525848174893"/>
                  <c:y val="-0.35230807620559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D0-4B08-BEB2-2CAF4AC219A9}"/>
                </c:ext>
              </c:extLst>
            </c:dLbl>
            <c:dLbl>
              <c:idx val="4"/>
              <c:layout>
                <c:manualLayout>
                  <c:x val="0.1489583088979152"/>
                  <c:y val="-0.28759026357127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CAD-4855-890D-F6445B066834}"/>
                </c:ext>
              </c:extLst>
            </c:dLbl>
            <c:dLbl>
              <c:idx val="5"/>
              <c:layout>
                <c:manualLayout>
                  <c:x val="7.9203169924582886E-2"/>
                  <c:y val="-0.2507520610363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F3B-4A98-9D31-B4919555677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ушерба</c:v>
                </c:pt>
                <c:pt idx="4">
                  <c:v>Доходы от платных услуг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Sheet1!$B$2:$G$2</c:f>
              <c:numCache>
                <c:formatCode>#,##0.00</c:formatCode>
                <c:ptCount val="6"/>
                <c:pt idx="0">
                  <c:v>21884049.77</c:v>
                </c:pt>
                <c:pt idx="1">
                  <c:v>995602.4</c:v>
                </c:pt>
                <c:pt idx="2">
                  <c:v>4123958.67</c:v>
                </c:pt>
                <c:pt idx="3">
                  <c:v>1163848.83</c:v>
                </c:pt>
                <c:pt idx="4">
                  <c:v>6605207.1900000004</c:v>
                </c:pt>
                <c:pt idx="5">
                  <c:v>294594.63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3-47A4-8B7C-0F49910EB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99734480"/>
        <c:axId val="499734872"/>
        <c:axId val="0"/>
      </c:bar3DChart>
      <c:catAx>
        <c:axId val="49973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499734872"/>
        <c:crosses val="autoZero"/>
        <c:auto val="1"/>
        <c:lblAlgn val="ctr"/>
        <c:lblOffset val="100"/>
        <c:tickLblSkip val="1"/>
        <c:tickMarkSkip val="3"/>
        <c:noMultiLvlLbl val="0"/>
      </c:catAx>
      <c:valAx>
        <c:axId val="499734872"/>
        <c:scaling>
          <c:orientation val="minMax"/>
        </c:scaling>
        <c:delete val="1"/>
        <c:axPos val="r"/>
        <c:majorGridlines>
          <c:spPr>
            <a:ln w="3468">
              <a:solidFill>
                <a:schemeClr val="tx1"/>
              </a:solidFill>
              <a:prstDash val="solid"/>
            </a:ln>
          </c:spPr>
        </c:majorGridlines>
        <c:numFmt formatCode="#,##0.00" sourceLinked="1"/>
        <c:majorTickMark val="out"/>
        <c:minorTickMark val="none"/>
        <c:tickLblPos val="nextTo"/>
        <c:crossAx val="499734480"/>
        <c:crosses val="max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5" b="1" i="0" u="none" strike="noStrike" baseline="0">
          <a:solidFill>
            <a:schemeClr val="tx1"/>
          </a:solidFill>
          <a:latin typeface="Century Gothic"/>
          <a:ea typeface="Century Gothic"/>
          <a:cs typeface="Century Gothic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90"/>
      <c:rotY val="60"/>
      <c:depthPercent val="2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3.1527489139065876E-2"/>
          <c:y val="0.17420459113293429"/>
          <c:w val="0.89673396664472949"/>
          <c:h val="0.697435183545154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5CFC1"/>
            </a:solidFill>
            <a:ln w="1387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1007161252580402"/>
                  <c:y val="-0.18810132641944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3C-4AC8-9ABB-7309F03FB645}"/>
                </c:ext>
              </c:extLst>
            </c:dLbl>
            <c:dLbl>
              <c:idx val="1"/>
              <c:layout>
                <c:manualLayout>
                  <c:x val="2.3718606480765479E-2"/>
                  <c:y val="-0.190418534261066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3C-4AC8-9ABB-7309F03FB645}"/>
                </c:ext>
              </c:extLst>
            </c:dLbl>
            <c:dLbl>
              <c:idx val="2"/>
              <c:layout>
                <c:manualLayout>
                  <c:x val="7.4591337910259084E-2"/>
                  <c:y val="-0.154347408966898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3C-4AC8-9ABB-7309F03FB645}"/>
                </c:ext>
              </c:extLst>
            </c:dLbl>
            <c:dLbl>
              <c:idx val="3"/>
              <c:layout>
                <c:manualLayout>
                  <c:x val="6.371672371013401E-2"/>
                  <c:y val="-0.1748389527054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3C-4AC8-9ABB-7309F03FB645}"/>
                </c:ext>
              </c:extLst>
            </c:dLbl>
            <c:dLbl>
              <c:idx val="4"/>
              <c:layout>
                <c:manualLayout>
                  <c:x val="6.3008622641213319E-2"/>
                  <c:y val="-0.16521582157746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3C-4AC8-9ABB-7309F03FB6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Возврат остатков прошлых лет</c:v>
                </c:pt>
              </c:strCache>
            </c:strRef>
          </c:cat>
          <c:val>
            <c:numRef>
              <c:f>Sheet1!$B$2:$F$2</c:f>
              <c:numCache>
                <c:formatCode>#,##0.00</c:formatCode>
                <c:ptCount val="5"/>
                <c:pt idx="0">
                  <c:v>376616549.89999998</c:v>
                </c:pt>
                <c:pt idx="1">
                  <c:v>41273891.909999996</c:v>
                </c:pt>
                <c:pt idx="2">
                  <c:v>445389504.06999999</c:v>
                </c:pt>
                <c:pt idx="3">
                  <c:v>66830641.039999999</c:v>
                </c:pt>
                <c:pt idx="4">
                  <c:v>207670.15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1-4216-93DF-078A98C90C4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387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Возврат остатков прошлых лет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9CA1-4216-93DF-078A98C90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99735656"/>
        <c:axId val="499736048"/>
        <c:axId val="0"/>
      </c:bar3DChart>
      <c:catAx>
        <c:axId val="499735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499736048"/>
        <c:crosses val="autoZero"/>
        <c:auto val="1"/>
        <c:lblAlgn val="ctr"/>
        <c:lblOffset val="100"/>
        <c:tickLblSkip val="1"/>
        <c:tickMarkSkip val="3"/>
        <c:noMultiLvlLbl val="0"/>
      </c:catAx>
      <c:valAx>
        <c:axId val="499736048"/>
        <c:scaling>
          <c:orientation val="minMax"/>
        </c:scaling>
        <c:delete val="1"/>
        <c:axPos val="r"/>
        <c:majorGridlines>
          <c:spPr>
            <a:ln w="3468">
              <a:noFill/>
              <a:prstDash val="solid"/>
            </a:ln>
          </c:spPr>
        </c:majorGridlines>
        <c:numFmt formatCode="#,##0.00" sourceLinked="1"/>
        <c:majorTickMark val="out"/>
        <c:minorTickMark val="none"/>
        <c:tickLblPos val="nextTo"/>
        <c:crossAx val="499735656"/>
        <c:crosses val="max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5" b="1" i="0" u="none" strike="noStrike" baseline="0">
          <a:solidFill>
            <a:schemeClr val="tx1"/>
          </a:solidFill>
          <a:latin typeface="Century Gothic"/>
          <a:ea typeface="Century Gothic"/>
          <a:cs typeface="Century Gothic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347004589555608E-3"/>
          <c:y val="0.18297327624693105"/>
          <c:w val="0.85208333333333341"/>
          <c:h val="0.78677461732117171"/>
        </c:manualLayout>
      </c:layout>
      <c:pie3DChart>
        <c:varyColors val="1"/>
        <c:ser>
          <c:idx val="0"/>
          <c:order val="0"/>
          <c:spPr>
            <a:solidFill>
              <a:srgbClr val="49A18C"/>
            </a:solidFill>
          </c:spPr>
          <c:explosion val="1"/>
          <c:dPt>
            <c:idx val="0"/>
            <c:bubble3D val="0"/>
            <c:spPr>
              <a:solidFill>
                <a:srgbClr val="95CF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4AE-42C7-B88A-B32EC6F8C6C8}"/>
              </c:ext>
            </c:extLst>
          </c:dPt>
          <c:dPt>
            <c:idx val="1"/>
            <c:bubble3D val="0"/>
            <c:spPr>
              <a:solidFill>
                <a:srgbClr val="49A18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4AE-42C7-B88A-B32EC6F8C6C8}"/>
              </c:ext>
            </c:extLst>
          </c:dPt>
          <c:dLbls>
            <c:dLbl>
              <c:idx val="0"/>
              <c:layout>
                <c:manualLayout>
                  <c:x val="1.5318046761223872E-2"/>
                  <c:y val="-0.101674428356607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7A656E-4657-4D24-90E4-AD319E434CFF}" type="CATEGORYNAME">
                      <a:rPr lang="ru-RU" sz="180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rPr>
                      <a:pPr>
                        <a:defRPr sz="1330" b="1" i="0" u="none" strike="noStrike" kern="1200" spc="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8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rPr>
                      <a:t> </a:t>
                    </a:r>
                    <a:r>
                      <a:rPr lang="ru-RU" sz="1800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rPr>
                      <a:t>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67844996637218"/>
                      <c:h val="0.223528388283178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AE-42C7-B88A-B32EC6F8C6C8}"/>
                </c:ext>
              </c:extLst>
            </c:dLbl>
            <c:dLbl>
              <c:idx val="1"/>
              <c:layout>
                <c:manualLayout>
                  <c:x val="0.15603916147392349"/>
                  <c:y val="-0.351881268133821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25D314-86B1-42C0-9298-E15A049A80B9}" type="CATEGORYNAME">
                      <a:rPr lang="ru-RU" sz="18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rPr>
                      <a:pPr>
                        <a:defRPr sz="1330" b="1" i="0" u="none" strike="noStrike" kern="1200" spc="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rPr>
                      <a:t>
</a:t>
                    </a:r>
                    <a:r>
                      <a:rPr lang="ru-RU" sz="1800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rPr>
                      <a:t>82%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6977154485205"/>
                      <c:h val="0.186021893624722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AE-42C7-B88A-B32EC6F8C6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Налоговые и неналоговые доходы</c:v>
                </c:pt>
                <c:pt idx="1">
                  <c:v>Межбюджетные трансферты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AE-42C7-B88A-B32EC6F8C6C8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623555883348973E-2"/>
          <c:y val="0"/>
          <c:w val="0.95325151288411059"/>
          <c:h val="0.928145843877429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27000" h="127000"/>
              <a:bevelB w="127000" h="127000"/>
            </a:sp3d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D7B-4DD1-8F6C-F61A20FBAF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D7B-4DD1-8F6C-F61A20FBAF51}"/>
              </c:ext>
            </c:extLst>
          </c:dPt>
          <c:dPt>
            <c:idx val="2"/>
            <c:bubble3D val="0"/>
            <c:spPr>
              <a:solidFill>
                <a:srgbClr val="009E47"/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D7B-4DD1-8F6C-F61A20FBAF51}"/>
              </c:ext>
            </c:extLst>
          </c:dPt>
          <c:dPt>
            <c:idx val="3"/>
            <c:bubble3D val="0"/>
            <c:spPr>
              <a:solidFill>
                <a:srgbClr val="D74503"/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D7B-4DD1-8F6C-F61A20FBAF51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D7B-4DD1-8F6C-F61A20FBAF51}"/>
              </c:ext>
            </c:extLst>
          </c:dPt>
          <c:dPt>
            <c:idx val="5"/>
            <c:bubble3D val="0"/>
            <c:spPr>
              <a:solidFill>
                <a:srgbClr val="AC89EB"/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D7B-4DD1-8F6C-F61A20FBAF51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4D7B-4DD1-8F6C-F61A20FBAF5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4D7B-4DD1-8F6C-F61A20FBAF51}"/>
              </c:ext>
            </c:extLst>
          </c:dPt>
          <c:cat>
            <c:strRef>
              <c:f>Лист1!$A$2:$A$9</c:f>
              <c:strCache>
                <c:ptCount val="2"/>
                <c:pt idx="0">
                  <c:v>Прочее</c:v>
                </c:pt>
                <c:pt idx="1">
                  <c:v>Социальная сфера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D7B-4DD1-8F6C-F61A20FBA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0.44787</cdr:x>
      <cdr:y>0.26398</cdr:y>
    </cdr:from>
    <cdr:to>
      <cdr:x>0.65299</cdr:x>
      <cdr:y>0.33165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59948" y="1493576"/>
          <a:ext cx="2225742" cy="382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0.32921</cdr:x>
      <cdr:y>0.03542</cdr:y>
    </cdr:from>
    <cdr:to>
      <cdr:x>0.57814</cdr:x>
      <cdr:y>0.11962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1887" y="187787"/>
          <a:ext cx="2776538" cy="446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Всего 929 902 916,77 руб.</a:t>
          </a:r>
          <a:endParaRPr lang="ru-RU" sz="2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C14EC-CB7C-4626-8274-776CB97BC7A7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FB8A8-1F07-4A83-9E5B-4014D3CBD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96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2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4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3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3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8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3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8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9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42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313B0-7352-4A85-A10D-36557A154CA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6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03" y="-12135"/>
            <a:ext cx="997829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979470" y="2979472"/>
            <a:ext cx="6882271" cy="923330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2125710" y="2979473"/>
            <a:ext cx="6882271" cy="923330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2036887" y="2979473"/>
            <a:ext cx="6882271" cy="923330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2020" y="5506908"/>
            <a:ext cx="10379980" cy="733534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ru-RU" sz="17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ОБ ИСПОЛНЕНИИ БЮДЖЕТА ВИНОГРАДОВСКОГО МУНИЦИПАЛЬНОГО ОКРУГА </a:t>
            </a:r>
            <a:endParaRPr lang="en-US" sz="1700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  <a:p>
            <a:pPr algn="r">
              <a:lnSpc>
                <a:spcPts val="2500"/>
              </a:lnSpc>
            </a:pPr>
            <a:r>
              <a:rPr lang="ru-RU" sz="17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АРХАНГЕЛЬСКОЙ ОБЛАСТИ ЗА </a:t>
            </a:r>
            <a:r>
              <a:rPr lang="ru-RU" sz="17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2024 </a:t>
            </a:r>
            <a:r>
              <a:rPr lang="ru-RU" sz="17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ГОД</a:t>
            </a:r>
            <a:endParaRPr lang="ru-RU" sz="17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322002" y="2714188"/>
            <a:ext cx="6529171" cy="1831271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</a:t>
            </a:r>
          </a:p>
          <a:p>
            <a:pPr marL="108000" indent="504000" algn="r">
              <a:lnSpc>
                <a:spcPts val="6600"/>
              </a:lnSpc>
            </a:pP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ГРАЖДАН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783184" y="1247632"/>
            <a:ext cx="8980065" cy="3476767"/>
            <a:chOff x="2404" y="1457080"/>
            <a:chExt cx="1907930" cy="1144758"/>
          </a:xfrm>
          <a:solidFill>
            <a:srgbClr val="F4B183"/>
          </a:solidFill>
        </p:grpSpPr>
        <p:sp>
          <p:nvSpPr>
            <p:cNvPr id="27" name="Прямоугольник 26"/>
            <p:cNvSpPr/>
            <p:nvPr/>
          </p:nvSpPr>
          <p:spPr>
            <a:xfrm>
              <a:off x="2404" y="1457080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2404" y="1457080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srgbClr val="B4521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rial" panose="020B0604020202020204" pitchFamily="34" charset="0"/>
                </a:rPr>
                <a:t>РАСХОДЫ БЮДЖЕТА ВИНОГРАДОВСКОГО МУНИЦИПАЛЬНОГО </a:t>
              </a:r>
              <a:r>
                <a:rPr lang="ru-RU" sz="2400" b="1" dirty="0" smtClean="0">
                  <a:solidFill>
                    <a:srgbClr val="B4521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rial" panose="020B0604020202020204" pitchFamily="34" charset="0"/>
                </a:rPr>
                <a:t>ОКРУГА</a:t>
              </a:r>
              <a:endParaRPr lang="ru-RU" sz="2400" b="1" dirty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latin typeface="Century Gothic" panose="020B0502020202020204" pitchFamily="34" charset="0"/>
                </a:rPr>
                <a:t>1 105 888 070,22 РУБ.</a:t>
              </a:r>
              <a:endParaRPr lang="ru-RU" sz="3600" b="1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7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4776" y="331417"/>
            <a:ext cx="7105809" cy="73353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СТРУКТУРА РАСХОДОВ </a:t>
            </a:r>
            <a:r>
              <a:rPr lang="ru-RU" sz="1700" b="1" dirty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БЮДЖЕТА </a:t>
            </a: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ВИНОГРАДОВСКОГО МУНИЦИПАЛЬНОГО ОКРУГА ЗА 2024 ГОД</a:t>
            </a:r>
            <a:endParaRPr lang="ru-RU" sz="1700" b="1" dirty="0">
              <a:solidFill>
                <a:srgbClr val="B4521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6386694" y="4010853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992779"/>
              </p:ext>
            </p:extLst>
          </p:nvPr>
        </p:nvGraphicFramePr>
        <p:xfrm>
          <a:off x="3002144" y="2156653"/>
          <a:ext cx="5976937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62275" y="1603964"/>
            <a:ext cx="2450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Прочее 21%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4120" y="1750376"/>
            <a:ext cx="3269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Социальная сфера 79%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6670541" y="2034415"/>
            <a:ext cx="1349690" cy="6731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400606" y="2075690"/>
            <a:ext cx="923925" cy="6318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6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7309" y="331416"/>
            <a:ext cx="7804175" cy="759182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ОСНОВНЫЕ НАПРАВЛЕНИЯ РАСХОДОВАНИЯ </a:t>
            </a:r>
            <a:r>
              <a:rPr lang="ru-RU" sz="1700" b="1" dirty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СРЕДСТВ                                                                 БЮДЖЕТА </a:t>
            </a: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ВИНОГРАДОВСКОГО МУНИЦИПАЛЬНОГО ОКРУГА, руб.</a:t>
            </a:r>
            <a:endParaRPr lang="ru-RU" sz="1700" b="1" dirty="0">
              <a:solidFill>
                <a:srgbClr val="B4521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977327" y="1914383"/>
            <a:ext cx="2194121" cy="1144758"/>
            <a:chOff x="2404" y="99006"/>
            <a:chExt cx="1907930" cy="1144758"/>
          </a:xfrm>
          <a:solidFill>
            <a:srgbClr val="F4B183"/>
          </a:solidFill>
        </p:grpSpPr>
        <p:sp>
          <p:nvSpPr>
            <p:cNvPr id="35" name="Прямоугольник 34"/>
            <p:cNvSpPr/>
            <p:nvPr/>
          </p:nvSpPr>
          <p:spPr>
            <a:xfrm>
              <a:off x="2404" y="99006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2404" y="99006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Century Gothic" panose="020B0502020202020204" pitchFamily="34" charset="0"/>
                </a:rPr>
                <a:t>Общегосударственные вопросы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Century Gothic" panose="020B0502020202020204" pitchFamily="34" charset="0"/>
                </a:rPr>
                <a:t>130 625 784,62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266845" y="1914383"/>
            <a:ext cx="1907930" cy="1144758"/>
            <a:chOff x="2101128" y="99006"/>
            <a:chExt cx="1907930" cy="1144758"/>
          </a:xfrm>
          <a:solidFill>
            <a:srgbClr val="F4B183"/>
          </a:solidFill>
        </p:grpSpPr>
        <p:sp>
          <p:nvSpPr>
            <p:cNvPr id="33" name="Прямоугольник 32"/>
            <p:cNvSpPr/>
            <p:nvPr/>
          </p:nvSpPr>
          <p:spPr>
            <a:xfrm>
              <a:off x="2101128" y="99006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2101128" y="99006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Национальная оборона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1 738 140,15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65569" y="1899141"/>
            <a:ext cx="1907930" cy="1144758"/>
            <a:chOff x="4199852" y="99006"/>
            <a:chExt cx="1907930" cy="1144758"/>
          </a:xfrm>
          <a:solidFill>
            <a:srgbClr val="F4B183"/>
          </a:solidFill>
        </p:grpSpPr>
        <p:sp>
          <p:nvSpPr>
            <p:cNvPr id="31" name="Прямоугольник 30"/>
            <p:cNvSpPr/>
            <p:nvPr/>
          </p:nvSpPr>
          <p:spPr>
            <a:xfrm>
              <a:off x="4199852" y="99006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4199852" y="99006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Национальная безопасность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4 995 909,91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464293" y="1899141"/>
            <a:ext cx="1907930" cy="1144758"/>
            <a:chOff x="6298576" y="99006"/>
            <a:chExt cx="1907930" cy="1144758"/>
          </a:xfrm>
          <a:solidFill>
            <a:srgbClr val="F4B183"/>
          </a:solidFill>
        </p:grpSpPr>
        <p:sp>
          <p:nvSpPr>
            <p:cNvPr id="29" name="Прямоугольник 28"/>
            <p:cNvSpPr/>
            <p:nvPr/>
          </p:nvSpPr>
          <p:spPr>
            <a:xfrm>
              <a:off x="6298576" y="99006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6298576" y="99006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Национальная экономика (транспорт, дороги)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46 293 691,11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977327" y="3234692"/>
            <a:ext cx="2194568" cy="1144758"/>
            <a:chOff x="-284234" y="1457080"/>
            <a:chExt cx="2194568" cy="1144758"/>
          </a:xfrm>
          <a:solidFill>
            <a:srgbClr val="F4B183"/>
          </a:solidFill>
        </p:grpSpPr>
        <p:sp>
          <p:nvSpPr>
            <p:cNvPr id="27" name="Прямоугольник 26"/>
            <p:cNvSpPr/>
            <p:nvPr/>
          </p:nvSpPr>
          <p:spPr>
            <a:xfrm>
              <a:off x="2404" y="1457080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-284234" y="1457080"/>
              <a:ext cx="2194568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Жилищно-коммунальное хозяйство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42 449 542,04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65569" y="3234692"/>
            <a:ext cx="1907930" cy="1189804"/>
            <a:chOff x="2101128" y="1434557"/>
            <a:chExt cx="1907930" cy="1189804"/>
          </a:xfrm>
          <a:solidFill>
            <a:srgbClr val="F4B183"/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2101128" y="1434557"/>
              <a:ext cx="1907930" cy="118980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2101128" y="1434557"/>
              <a:ext cx="1907930" cy="11898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Образование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672 502 929,72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464293" y="3234692"/>
            <a:ext cx="1907930" cy="1144758"/>
            <a:chOff x="4199852" y="1457080"/>
            <a:chExt cx="1907930" cy="1144758"/>
          </a:xfrm>
          <a:solidFill>
            <a:srgbClr val="F4B183"/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4199852" y="1457080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4199852" y="1457080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Культура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166 407 521,67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266845" y="4555001"/>
            <a:ext cx="1955630" cy="1144758"/>
            <a:chOff x="6298576" y="1457080"/>
            <a:chExt cx="1907930" cy="1144758"/>
          </a:xfrm>
          <a:solidFill>
            <a:srgbClr val="F4B183"/>
          </a:solidFill>
        </p:grpSpPr>
        <p:sp>
          <p:nvSpPr>
            <p:cNvPr id="21" name="Прямоугольник 20"/>
            <p:cNvSpPr/>
            <p:nvPr/>
          </p:nvSpPr>
          <p:spPr>
            <a:xfrm>
              <a:off x="6298576" y="1457080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6298576" y="1457080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Социальная политика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31 170 601,00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365569" y="4555001"/>
            <a:ext cx="1907930" cy="1144758"/>
            <a:chOff x="1910333" y="2815155"/>
            <a:chExt cx="2098725" cy="1144758"/>
          </a:xfrm>
          <a:solidFill>
            <a:srgbClr val="F4B183"/>
          </a:solidFill>
        </p:grpSpPr>
        <p:sp>
          <p:nvSpPr>
            <p:cNvPr id="19" name="Прямоугольник 18"/>
            <p:cNvSpPr/>
            <p:nvPr/>
          </p:nvSpPr>
          <p:spPr>
            <a:xfrm>
              <a:off x="2101128" y="2815155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1910333" y="2815155"/>
              <a:ext cx="2098724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Физическая культура и спорт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Century Gothic" panose="020B0502020202020204" pitchFamily="34" charset="0"/>
                </a:rPr>
                <a:t>8 370 700,00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266845" y="3234692"/>
            <a:ext cx="1955629" cy="1144758"/>
            <a:chOff x="4199852" y="2815155"/>
            <a:chExt cx="1955629" cy="1144758"/>
          </a:xfrm>
          <a:solidFill>
            <a:srgbClr val="F4B183"/>
          </a:solidFill>
        </p:grpSpPr>
        <p:sp>
          <p:nvSpPr>
            <p:cNvPr id="17" name="Прямоугольник 16"/>
            <p:cNvSpPr/>
            <p:nvPr/>
          </p:nvSpPr>
          <p:spPr>
            <a:xfrm>
              <a:off x="4199852" y="2815155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4247551" y="2815155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Century Gothic" panose="020B0502020202020204" pitchFamily="34" charset="0"/>
                </a:rPr>
                <a:t>Охрана окружающей среды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Century Gothic" panose="020B0502020202020204" pitchFamily="34" charset="0"/>
                </a:rPr>
                <a:t>1 333 250,00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7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4776" y="331417"/>
            <a:ext cx="9887510" cy="723275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ИСПОЛНЕНИЕ БЮДЖЕТА В РАМКАХ МУНИЦИПАЛЬНЫХ ПРОГРАММ ЗА 2024 ГОД, ТЫС. РУБ.</a:t>
            </a:r>
          </a:p>
          <a:p>
            <a:pPr>
              <a:lnSpc>
                <a:spcPct val="200000"/>
              </a:lnSpc>
            </a:pPr>
            <a:endParaRPr lang="ru-RU" sz="350" b="1" dirty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14" name="Группа 8"/>
          <p:cNvGrpSpPr>
            <a:grpSpLocks/>
          </p:cNvGrpSpPr>
          <p:nvPr/>
        </p:nvGrpSpPr>
        <p:grpSpPr bwMode="auto">
          <a:xfrm>
            <a:off x="1193533" y="1636541"/>
            <a:ext cx="9942895" cy="3753606"/>
            <a:chOff x="4321144" y="3865524"/>
            <a:chExt cx="3530060" cy="195615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321144" y="3865524"/>
              <a:ext cx="3530060" cy="1956155"/>
            </a:xfrm>
            <a:prstGeom prst="roundRect">
              <a:avLst>
                <a:gd name="adj" fmla="val 10000"/>
              </a:avLst>
            </a:prstGeom>
            <a:ln>
              <a:solidFill>
                <a:srgbClr val="F4B18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8"/>
            <p:cNvSpPr/>
            <p:nvPr/>
          </p:nvSpPr>
          <p:spPr>
            <a:xfrm>
              <a:off x="4378485" y="3922721"/>
              <a:ext cx="3415378" cy="1841761"/>
            </a:xfrm>
            <a:prstGeom prst="rect">
              <a:avLst/>
            </a:prstGeom>
            <a:ln>
              <a:solidFill>
                <a:srgbClr val="F4B18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7640" tIns="167640" rIns="167640" bIns="167640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ВСЕГО – 155 541 040,23 руб.</a:t>
              </a:r>
            </a:p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dirty="0">
                <a:solidFill>
                  <a:srgbClr val="B45210"/>
                </a:solidFill>
                <a:latin typeface="Century Gothic" panose="020B0502020202020204" pitchFamily="34" charset="0"/>
              </a:endParaRPr>
            </a:p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в т. ч. за счет средств местного бюджета – 47 144 702,65 руб.</a:t>
              </a:r>
            </a:p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dirty="0">
                <a:solidFill>
                  <a:srgbClr val="B4521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0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4776" y="331417"/>
            <a:ext cx="8992361" cy="723275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РАСХОДЫ БЮДЖЕТА ЗА СЧЕТ СРЕДСТВ РЕЗЕРВНОГО ФОНДА</a:t>
            </a:r>
          </a:p>
          <a:p>
            <a:pPr>
              <a:lnSpc>
                <a:spcPct val="200000"/>
              </a:lnSpc>
            </a:pPr>
            <a:endParaRPr lang="ru-RU" sz="350" b="1" dirty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14" name="Группа 8"/>
          <p:cNvGrpSpPr>
            <a:grpSpLocks/>
          </p:cNvGrpSpPr>
          <p:nvPr/>
        </p:nvGrpSpPr>
        <p:grpSpPr bwMode="auto">
          <a:xfrm>
            <a:off x="2772076" y="1963799"/>
            <a:ext cx="6805061" cy="1664925"/>
            <a:chOff x="4321143" y="3865523"/>
            <a:chExt cx="3530060" cy="195615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321143" y="3865523"/>
              <a:ext cx="3530060" cy="1956155"/>
            </a:xfrm>
            <a:prstGeom prst="roundRect">
              <a:avLst>
                <a:gd name="adj" fmla="val 10000"/>
              </a:avLst>
            </a:prstGeom>
            <a:ln>
              <a:solidFill>
                <a:srgbClr val="F4B18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8"/>
            <p:cNvSpPr/>
            <p:nvPr/>
          </p:nvSpPr>
          <p:spPr>
            <a:xfrm>
              <a:off x="4378485" y="3922721"/>
              <a:ext cx="3415378" cy="1841761"/>
            </a:xfrm>
            <a:prstGeom prst="rect">
              <a:avLst/>
            </a:prstGeom>
            <a:ln>
              <a:solidFill>
                <a:srgbClr val="F4B18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7640" tIns="167640" rIns="167640" bIns="167640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3 567 383,08 руб.</a:t>
              </a:r>
              <a:endParaRPr lang="ru-RU" sz="3600" dirty="0">
                <a:solidFill>
                  <a:srgbClr val="B4521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8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4776" y="331417"/>
            <a:ext cx="7105809" cy="723275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РЕЗУЛЬТАТ ИСПОЛНЕНИЯ БЮДЖЕТА ЗА 2024 ГОД, РУБ.</a:t>
            </a:r>
          </a:p>
          <a:p>
            <a:pPr>
              <a:lnSpc>
                <a:spcPct val="200000"/>
              </a:lnSpc>
            </a:pPr>
            <a:endParaRPr lang="ru-RU" sz="350" b="1" dirty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2204856" y="1870756"/>
            <a:ext cx="3016250" cy="1619250"/>
            <a:chOff x="1257331" y="1554945"/>
            <a:chExt cx="3403242" cy="166718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257331" y="1554945"/>
              <a:ext cx="3403242" cy="1667187"/>
            </a:xfrm>
            <a:prstGeom prst="roundRect">
              <a:avLst>
                <a:gd name="adj" fmla="val 10000"/>
              </a:avLst>
            </a:prstGeom>
            <a:ln>
              <a:solidFill>
                <a:srgbClr val="F4B18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305692" y="1603980"/>
              <a:ext cx="3306518" cy="1569117"/>
            </a:xfrm>
            <a:prstGeom prst="rect">
              <a:avLst/>
            </a:prstGeom>
            <a:ln>
              <a:solidFill>
                <a:srgbClr val="F4B18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7640" tIns="167640" rIns="167640" bIns="167640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Доходы</a:t>
              </a:r>
            </a:p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1 131 530 565,11</a:t>
              </a:r>
              <a:endParaRPr lang="ru-RU" sz="2400" dirty="0">
                <a:solidFill>
                  <a:srgbClr val="B4521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Группа 7"/>
          <p:cNvGrpSpPr>
            <a:grpSpLocks/>
          </p:cNvGrpSpPr>
          <p:nvPr/>
        </p:nvGrpSpPr>
        <p:grpSpPr bwMode="auto">
          <a:xfrm>
            <a:off x="7154681" y="1875518"/>
            <a:ext cx="2952750" cy="1663700"/>
            <a:chOff x="7325641" y="1547246"/>
            <a:chExt cx="3330492" cy="171368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325641" y="1547246"/>
              <a:ext cx="3330492" cy="1713689"/>
            </a:xfrm>
            <a:prstGeom prst="roundRect">
              <a:avLst>
                <a:gd name="adj" fmla="val 10000"/>
              </a:avLst>
            </a:prstGeom>
            <a:ln>
              <a:solidFill>
                <a:srgbClr val="F4B18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6"/>
            <p:cNvSpPr/>
            <p:nvPr/>
          </p:nvSpPr>
          <p:spPr>
            <a:xfrm>
              <a:off x="7375777" y="1597938"/>
              <a:ext cx="3230219" cy="1612307"/>
            </a:xfrm>
            <a:prstGeom prst="rect">
              <a:avLst/>
            </a:prstGeom>
            <a:ln>
              <a:solidFill>
                <a:srgbClr val="F4B18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7640" tIns="167640" rIns="167640" bIns="167640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rgbClr val="B45210"/>
                  </a:solidFill>
                  <a:latin typeface="Century Gothic" panose="020B0502020202020204" pitchFamily="34" charset="0"/>
                </a:rPr>
                <a:t>Расходы </a:t>
              </a:r>
            </a:p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1 105 888 070,22</a:t>
              </a:r>
              <a:endParaRPr lang="ru-RU" sz="2400" dirty="0">
                <a:solidFill>
                  <a:srgbClr val="B4521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Группа 8"/>
          <p:cNvGrpSpPr>
            <a:grpSpLocks/>
          </p:cNvGrpSpPr>
          <p:nvPr/>
        </p:nvGrpSpPr>
        <p:grpSpPr bwMode="auto">
          <a:xfrm>
            <a:off x="4621031" y="4004356"/>
            <a:ext cx="3127375" cy="1900237"/>
            <a:chOff x="4321144" y="3865524"/>
            <a:chExt cx="3530060" cy="195615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321144" y="3865524"/>
              <a:ext cx="3530060" cy="1956155"/>
            </a:xfrm>
            <a:prstGeom prst="roundRect">
              <a:avLst>
                <a:gd name="adj" fmla="val 10000"/>
              </a:avLst>
            </a:prstGeom>
            <a:ln>
              <a:solidFill>
                <a:srgbClr val="F4B18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8"/>
            <p:cNvSpPr/>
            <p:nvPr/>
          </p:nvSpPr>
          <p:spPr>
            <a:xfrm>
              <a:off x="4378485" y="3922721"/>
              <a:ext cx="3415378" cy="1841761"/>
            </a:xfrm>
            <a:prstGeom prst="rect">
              <a:avLst/>
            </a:prstGeom>
            <a:ln>
              <a:solidFill>
                <a:srgbClr val="F4B18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7640" tIns="167640" rIns="167640" bIns="167640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Дефицит</a:t>
              </a:r>
              <a:endParaRPr lang="ru-RU" sz="2400" dirty="0">
                <a:solidFill>
                  <a:srgbClr val="B45210"/>
                </a:solidFill>
                <a:latin typeface="Century Gothic" panose="020B0502020202020204" pitchFamily="34" charset="0"/>
              </a:endParaRPr>
            </a:p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25 642 494,89</a:t>
              </a:r>
              <a:endParaRPr lang="ru-RU" sz="2400" dirty="0">
                <a:solidFill>
                  <a:srgbClr val="B4521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0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7462166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7105809" cy="73866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700" b="1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СТРУКТУРА БЮДЖЕТА</a:t>
            </a:r>
            <a:r>
              <a:rPr lang="en-US" sz="1700" b="1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ОКРУГА</a:t>
            </a:r>
          </a:p>
          <a:p>
            <a:pPr>
              <a:lnSpc>
                <a:spcPct val="200000"/>
              </a:lnSpc>
            </a:pPr>
            <a:endParaRPr lang="ru-RU" sz="400" b="1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98562" y="1237022"/>
            <a:ext cx="3636602" cy="2094808"/>
          </a:xfrm>
          <a:prstGeom prst="roundRect">
            <a:avLst>
              <a:gd name="adj" fmla="val 10000"/>
            </a:avLst>
          </a:prstGeom>
          <a:solidFill>
            <a:srgbClr val="95CFC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Группа 10"/>
          <p:cNvGrpSpPr/>
          <p:nvPr/>
        </p:nvGrpSpPr>
        <p:grpSpPr>
          <a:xfrm>
            <a:off x="2611989" y="1724778"/>
            <a:ext cx="3636602" cy="2094808"/>
            <a:chOff x="567248" y="1694322"/>
            <a:chExt cx="3636602" cy="209480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67248" y="1694322"/>
              <a:ext cx="3636602" cy="2094808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5"/>
            <p:cNvSpPr/>
            <p:nvPr/>
          </p:nvSpPr>
          <p:spPr>
            <a:xfrm>
              <a:off x="628603" y="1755677"/>
              <a:ext cx="3513892" cy="1972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rgbClr val="2A5C50"/>
                  </a:solidFill>
                  <a:latin typeface="Century Gothic" panose="020B0502020202020204" pitchFamily="34" charset="0"/>
                </a:rPr>
                <a:t>Доходная часть</a:t>
              </a:r>
              <a:endParaRPr lang="ru-RU" sz="2400" kern="1200" dirty="0">
                <a:solidFill>
                  <a:srgbClr val="2A5C5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6347297" y="1232738"/>
            <a:ext cx="3611048" cy="2095542"/>
          </a:xfrm>
          <a:prstGeom prst="roundRect">
            <a:avLst>
              <a:gd name="adj" fmla="val 10000"/>
            </a:avLst>
          </a:prstGeom>
          <a:solidFill>
            <a:srgbClr val="95CFC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Группа 12"/>
          <p:cNvGrpSpPr/>
          <p:nvPr/>
        </p:nvGrpSpPr>
        <p:grpSpPr>
          <a:xfrm>
            <a:off x="6860724" y="1720494"/>
            <a:ext cx="3611048" cy="2095542"/>
            <a:chOff x="4815983" y="1690038"/>
            <a:chExt cx="3611048" cy="209554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815983" y="1690038"/>
              <a:ext cx="3611048" cy="2095542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8"/>
            <p:cNvSpPr/>
            <p:nvPr/>
          </p:nvSpPr>
          <p:spPr>
            <a:xfrm>
              <a:off x="4877359" y="1751414"/>
              <a:ext cx="3488296" cy="19727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rgbClr val="2A5C50"/>
                  </a:solidFill>
                  <a:latin typeface="Century Gothic" panose="020B0502020202020204" pitchFamily="34" charset="0"/>
                </a:rPr>
                <a:t>Расходная часть</a:t>
              </a:r>
              <a:endParaRPr lang="ru-RU" sz="2400" kern="1200" dirty="0">
                <a:solidFill>
                  <a:srgbClr val="2A5C5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4079762" y="3982978"/>
            <a:ext cx="3636602" cy="2094808"/>
          </a:xfrm>
          <a:prstGeom prst="roundRect">
            <a:avLst>
              <a:gd name="adj" fmla="val 10000"/>
            </a:avLst>
          </a:prstGeom>
          <a:solidFill>
            <a:srgbClr val="95CFC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Группа 18"/>
          <p:cNvGrpSpPr/>
          <p:nvPr/>
        </p:nvGrpSpPr>
        <p:grpSpPr>
          <a:xfrm>
            <a:off x="4593189" y="4470734"/>
            <a:ext cx="3636602" cy="2094808"/>
            <a:chOff x="567248" y="1694322"/>
            <a:chExt cx="3636602" cy="209480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67248" y="1694322"/>
              <a:ext cx="3636602" cy="2094808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5"/>
            <p:cNvSpPr/>
            <p:nvPr/>
          </p:nvSpPr>
          <p:spPr>
            <a:xfrm>
              <a:off x="628603" y="1755677"/>
              <a:ext cx="3513892" cy="1972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rgbClr val="2A5C50"/>
                  </a:solidFill>
                  <a:latin typeface="Century Gothic" panose="020B0502020202020204" pitchFamily="34" charset="0"/>
                </a:rPr>
                <a:t>Источники финансирования дефицита бюджета</a:t>
              </a:r>
              <a:endParaRPr lang="ru-RU" sz="2400" kern="1200" dirty="0">
                <a:solidFill>
                  <a:srgbClr val="2A5C5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90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7462166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7105809" cy="73866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700" b="1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ДОХОДЫ БЮДЖЕТА ОКРУГА</a:t>
            </a:r>
          </a:p>
          <a:p>
            <a:pPr>
              <a:lnSpc>
                <a:spcPct val="200000"/>
              </a:lnSpc>
            </a:pPr>
            <a:endParaRPr lang="ru-RU" sz="400" b="1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3962" y="1231296"/>
            <a:ext cx="3636602" cy="2094808"/>
          </a:xfrm>
          <a:prstGeom prst="roundRect">
            <a:avLst>
              <a:gd name="adj" fmla="val 10000"/>
            </a:avLst>
          </a:prstGeom>
          <a:solidFill>
            <a:srgbClr val="95CFC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Группа 10"/>
          <p:cNvGrpSpPr/>
          <p:nvPr/>
        </p:nvGrpSpPr>
        <p:grpSpPr>
          <a:xfrm>
            <a:off x="2707389" y="1719052"/>
            <a:ext cx="3636602" cy="2094808"/>
            <a:chOff x="567248" y="1694322"/>
            <a:chExt cx="3636602" cy="209480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67248" y="1694322"/>
              <a:ext cx="3636602" cy="2094808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5"/>
            <p:cNvSpPr/>
            <p:nvPr/>
          </p:nvSpPr>
          <p:spPr>
            <a:xfrm>
              <a:off x="628603" y="1755677"/>
              <a:ext cx="3513892" cy="1972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solidFill>
                    <a:srgbClr val="2A5C50"/>
                  </a:solidFill>
                  <a:latin typeface="Century Gothic" panose="020B0502020202020204" pitchFamily="34" charset="0"/>
                </a:rPr>
                <a:t>Налоговые поступления</a:t>
              </a: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6442697" y="1227012"/>
            <a:ext cx="3611048" cy="2095542"/>
          </a:xfrm>
          <a:prstGeom prst="roundRect">
            <a:avLst>
              <a:gd name="adj" fmla="val 10000"/>
            </a:avLst>
          </a:prstGeom>
          <a:solidFill>
            <a:srgbClr val="95CFC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Группа 14"/>
          <p:cNvGrpSpPr/>
          <p:nvPr/>
        </p:nvGrpSpPr>
        <p:grpSpPr>
          <a:xfrm>
            <a:off x="6956124" y="1714768"/>
            <a:ext cx="3611048" cy="2095542"/>
            <a:chOff x="4815983" y="1690038"/>
            <a:chExt cx="3611048" cy="209554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815983" y="1690038"/>
              <a:ext cx="3611048" cy="2095542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8"/>
            <p:cNvSpPr/>
            <p:nvPr/>
          </p:nvSpPr>
          <p:spPr>
            <a:xfrm>
              <a:off x="4877359" y="1751414"/>
              <a:ext cx="3488296" cy="19727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2400" dirty="0" smtClean="0">
                  <a:solidFill>
                    <a:srgbClr val="2A5C50"/>
                  </a:solidFill>
                  <a:latin typeface="Century Gothic" panose="020B0502020202020204" pitchFamily="34" charset="0"/>
                </a:rPr>
                <a:t>Неналоговые поступления</a:t>
              </a:r>
              <a:endParaRPr lang="ru-RU" sz="2400" dirty="0">
                <a:solidFill>
                  <a:srgbClr val="2A5C5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4229736" y="3977696"/>
            <a:ext cx="3636602" cy="2094808"/>
          </a:xfrm>
          <a:prstGeom prst="roundRect">
            <a:avLst>
              <a:gd name="adj" fmla="val 10000"/>
            </a:avLst>
          </a:prstGeom>
          <a:solidFill>
            <a:srgbClr val="95CFC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Группа 18"/>
          <p:cNvGrpSpPr/>
          <p:nvPr/>
        </p:nvGrpSpPr>
        <p:grpSpPr>
          <a:xfrm>
            <a:off x="4743163" y="4465452"/>
            <a:ext cx="3636602" cy="2094808"/>
            <a:chOff x="567248" y="1694322"/>
            <a:chExt cx="3636602" cy="209480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67248" y="1694322"/>
              <a:ext cx="3636602" cy="2094808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5"/>
            <p:cNvSpPr/>
            <p:nvPr/>
          </p:nvSpPr>
          <p:spPr>
            <a:xfrm>
              <a:off x="628603" y="1755677"/>
              <a:ext cx="3513892" cy="1972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solidFill>
                    <a:srgbClr val="2A5C50"/>
                  </a:solidFill>
                  <a:latin typeface="Century Gothic" panose="020B0502020202020204" pitchFamily="34" charset="0"/>
                </a:rPr>
                <a:t>Межбюджетные трансферты</a:t>
              </a:r>
              <a:endParaRPr lang="ru-RU" sz="2400" dirty="0">
                <a:solidFill>
                  <a:srgbClr val="2A5C5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3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7462166" cy="10002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7349549" cy="73866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altLang="ru-RU" sz="30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ОСНОВНЫЕ ПОКАЗАТЕЛИ ДОХОДОВ БЮДЖЕТА ВИНОГРАДОВСКОГО МУНИЦИПАЛЬНОГО ОКРУГА ЗА 2024 ГОД</a:t>
            </a:r>
            <a:endParaRPr lang="ru-RU" altLang="ru-RU" sz="1700" b="1" kern="0" dirty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200000"/>
              </a:lnSpc>
            </a:pPr>
            <a:endParaRPr lang="ru-RU" sz="250" b="1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22"/>
          <p:cNvSpPr>
            <a:spLocks noChangeArrowheads="1"/>
          </p:cNvSpPr>
          <p:nvPr/>
        </p:nvSpPr>
        <p:spPr bwMode="auto">
          <a:xfrm>
            <a:off x="4259550" y="3862248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17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56971"/>
              </p:ext>
            </p:extLst>
          </p:nvPr>
        </p:nvGraphicFramePr>
        <p:xfrm>
          <a:off x="1241014" y="2294117"/>
          <a:ext cx="9661448" cy="1737420"/>
        </p:xfrm>
        <a:graphic>
          <a:graphicData uri="http://schemas.openxmlformats.org/drawingml/2006/table">
            <a:tbl>
              <a:tblPr/>
              <a:tblGrid>
                <a:gridCol w="5942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8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Налоговые доходы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166 560 386,85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Неналоговые доходы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35 067 261,49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201 627 648,34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485778" y="1764143"/>
            <a:ext cx="1399100" cy="529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руб.)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7462166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7346441" cy="73866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altLang="ru-RU" sz="30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СТРУКТУРА НАЛОГОВЫХ ДОХОДОВ БЮДЖЕТА</a:t>
            </a:r>
            <a:r>
              <a:rPr lang="ru-RU" altLang="ru-RU" sz="1700" b="1" kern="0" dirty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ru-RU" altLang="ru-RU" sz="1700" b="1" kern="0" dirty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ВИНОГРАДОВСКОГО МУНИЦИПАЛЬНОГО ОКРУГА ЗА 2024 ГОД</a:t>
            </a:r>
          </a:p>
          <a:p>
            <a:pPr>
              <a:defRPr/>
            </a:pPr>
            <a:endParaRPr lang="ru-RU" altLang="ru-RU" sz="250" b="1" kern="0" dirty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endParaRPr lang="ru-RU" sz="250" b="1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261701"/>
              </p:ext>
            </p:extLst>
          </p:nvPr>
        </p:nvGraphicFramePr>
        <p:xfrm>
          <a:off x="407377" y="1200150"/>
          <a:ext cx="10851173" cy="565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00550" y="1466850"/>
            <a:ext cx="3532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Всего 166 560 386,85 руб.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773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7462166" cy="738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7317565" cy="974626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altLang="ru-RU" sz="30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СТРУКТУРА НЕНАЛОГОВЫХ ДОХОДОВ БЮДЖЕТА</a:t>
            </a:r>
            <a:b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ВИНОГРАДОВСКОГО МУНИЦИПАЛЬНОГО ОКРУГА ЗА 2024</a:t>
            </a:r>
          </a:p>
          <a:p>
            <a:pPr>
              <a:defRPr/>
            </a:pP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ГОД</a:t>
            </a:r>
          </a:p>
          <a:p>
            <a:pPr>
              <a:lnSpc>
                <a:spcPts val="100"/>
              </a:lnSpc>
              <a:defRPr/>
            </a:pPr>
            <a:endParaRPr lang="ru-RU" altLang="ru-RU" sz="10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endParaRPr lang="ru-RU" altLang="ru-RU" sz="25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354052"/>
              </p:ext>
            </p:extLst>
          </p:nvPr>
        </p:nvGraphicFramePr>
        <p:xfrm>
          <a:off x="-2" y="1966615"/>
          <a:ext cx="12192002" cy="4548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67275" y="1504950"/>
            <a:ext cx="3590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Всего 35 067 261,49 руб.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494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7462166" cy="738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475044"/>
            <a:ext cx="7317565" cy="451406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altLang="ru-RU" sz="30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СТРУКТУРА БЕЗВОЗМЕЗДНЫХ ПОСТУПЛЕНИЙ ЗА 2024 ГОД</a:t>
            </a:r>
          </a:p>
          <a:p>
            <a:pPr>
              <a:lnSpc>
                <a:spcPts val="100"/>
              </a:lnSpc>
              <a:defRPr/>
            </a:pPr>
            <a:endParaRPr lang="ru-RU" altLang="ru-RU" sz="10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endParaRPr lang="ru-RU" altLang="ru-RU" sz="25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061275"/>
              </p:ext>
            </p:extLst>
          </p:nvPr>
        </p:nvGraphicFramePr>
        <p:xfrm>
          <a:off x="819150" y="1213707"/>
          <a:ext cx="11153775" cy="564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20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7462166" cy="10002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7349549" cy="73866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altLang="ru-RU" sz="30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ОСНОВНЫЕ ПОКАЗАТЕЛИ ДОХОДОВ БЮДЖЕТА ВИНОГРАДОВСКОГО МУНИЦИПАЛЬНОГО ОКРУГА ЗА 2024 ГОД</a:t>
            </a:r>
            <a:endParaRPr lang="ru-RU" altLang="ru-RU" sz="1700" b="1" kern="0" dirty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200000"/>
              </a:lnSpc>
            </a:pPr>
            <a:endParaRPr lang="ru-RU" sz="250" b="1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22"/>
          <p:cNvSpPr>
            <a:spLocks noChangeArrowheads="1"/>
          </p:cNvSpPr>
          <p:nvPr/>
        </p:nvSpPr>
        <p:spPr bwMode="auto">
          <a:xfrm>
            <a:off x="6473780" y="4416164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17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25965"/>
              </p:ext>
            </p:extLst>
          </p:nvPr>
        </p:nvGraphicFramePr>
        <p:xfrm>
          <a:off x="1241014" y="2294117"/>
          <a:ext cx="9661448" cy="1828880"/>
        </p:xfrm>
        <a:graphic>
          <a:graphicData uri="http://schemas.openxmlformats.org/drawingml/2006/table">
            <a:tbl>
              <a:tblPr/>
              <a:tblGrid>
                <a:gridCol w="5942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8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Налоговые доходы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166 560 386,85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Неналоговые доходы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35 067 261,49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Безвозмездные поступления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929 902 916,77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Всего доходов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1 131 530 565,11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485778" y="1764143"/>
            <a:ext cx="1399100" cy="529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руб.)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CFC1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7"/>
            <a:ext cx="7462166" cy="73353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700" b="1" dirty="0" smtClean="0">
                <a:solidFill>
                  <a:srgbClr val="33716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СТРУКТУРА </a:t>
            </a:r>
            <a:r>
              <a:rPr lang="ru-RU" sz="1700" b="1" dirty="0">
                <a:solidFill>
                  <a:srgbClr val="33716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ДОХОДОВ БЮДЖЕТА </a:t>
            </a:r>
            <a:r>
              <a:rPr lang="ru-RU" sz="1700" b="1" dirty="0" smtClean="0">
                <a:solidFill>
                  <a:srgbClr val="33716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ВИНОГРАДОВСКОГО МУНИЦИПАЛЬНОГО ОКРУГА ЗА 2024 ГОД</a:t>
            </a:r>
            <a:endParaRPr lang="ru-RU" sz="1700" b="1" dirty="0">
              <a:solidFill>
                <a:srgbClr val="337162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rgbClr val="49A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051390"/>
              </p:ext>
            </p:extLst>
          </p:nvPr>
        </p:nvGraphicFramePr>
        <p:xfrm>
          <a:off x="584776" y="1287263"/>
          <a:ext cx="11607224" cy="557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86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Сектор">
    <a:majorFont>
      <a:latin typeface="Century Gothic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ектор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2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5875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2443</TotalTime>
  <Words>331</Words>
  <Application>Microsoft Office PowerPoint</Application>
  <PresentationFormat>Широкоэкранный</PresentationFormat>
  <Paragraphs>107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SimSun</vt:lpstr>
      <vt:lpstr>Yu Gothic UI</vt:lpstr>
      <vt:lpstr>Arial</vt:lpstr>
      <vt:lpstr>Calibri</vt:lpstr>
      <vt:lpstr>Calibri Light</vt:lpstr>
      <vt:lpstr>Century Gothic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n.ivshin</dc:creator>
  <cp:lastModifiedBy>Пользователь</cp:lastModifiedBy>
  <cp:revision>191</cp:revision>
  <cp:lastPrinted>2020-11-27T06:23:04Z</cp:lastPrinted>
  <dcterms:created xsi:type="dcterms:W3CDTF">2020-11-20T07:46:42Z</dcterms:created>
  <dcterms:modified xsi:type="dcterms:W3CDTF">2026-05-20T09:19:32Z</dcterms:modified>
</cp:coreProperties>
</file>